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33" r:id="rId2"/>
  </p:sldMasterIdLst>
  <p:notesMasterIdLst>
    <p:notesMasterId r:id="rId18"/>
  </p:notesMasterIdLst>
  <p:handoutMasterIdLst>
    <p:handoutMasterId r:id="rId19"/>
  </p:handoutMasterIdLst>
  <p:sldIdLst>
    <p:sldId id="649" r:id="rId3"/>
    <p:sldId id="1227" r:id="rId4"/>
    <p:sldId id="1228" r:id="rId5"/>
    <p:sldId id="1229" r:id="rId6"/>
    <p:sldId id="1241" r:id="rId7"/>
    <p:sldId id="1231" r:id="rId8"/>
    <p:sldId id="1232" r:id="rId9"/>
    <p:sldId id="1233" r:id="rId10"/>
    <p:sldId id="1234" r:id="rId11"/>
    <p:sldId id="1235" r:id="rId12"/>
    <p:sldId id="1236" r:id="rId13"/>
    <p:sldId id="1238" r:id="rId14"/>
    <p:sldId id="1239" r:id="rId15"/>
    <p:sldId id="1242" r:id="rId16"/>
    <p:sldId id="1210" r:id="rId17"/>
  </p:sldIdLst>
  <p:sldSz cx="9906000" cy="6858000" type="A4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MİLE ALEMDAR" initials="CA" lastIdx="1" clrIdx="0"/>
  <p:cmAuthor id="2" name="banu ekinci" initials="be" lastIdx="1" clrIdx="1">
    <p:extLst>
      <p:ext uri="{19B8F6BF-5375-455C-9EA6-DF929625EA0E}">
        <p15:presenceInfo xmlns="" xmlns:p15="http://schemas.microsoft.com/office/powerpoint/2012/main" userId="8d5ef473e065b3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1837"/>
    <a:srgbClr val="E339E7"/>
    <a:srgbClr val="D0D8E8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3155" autoAdjust="0"/>
  </p:normalViewPr>
  <p:slideViewPr>
    <p:cSldViewPr snapToGrid="0">
      <p:cViewPr varScale="1">
        <p:scale>
          <a:sx n="91" d="100"/>
          <a:sy n="91" d="100"/>
        </p:scale>
        <p:origin x="-738" y="-114"/>
      </p:cViewPr>
      <p:guideLst>
        <p:guide orient="horz" pos="2160"/>
        <p:guide pos="31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5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1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Sayfa1!$A$2:$A$17</c:f>
              <c:strCache>
                <c:ptCount val="16"/>
                <c:pt idx="0">
                  <c:v>İngiltere</c:v>
                </c:pt>
                <c:pt idx="1">
                  <c:v>Hollanda</c:v>
                </c:pt>
                <c:pt idx="2">
                  <c:v>Fransa</c:v>
                </c:pt>
                <c:pt idx="3">
                  <c:v>Estonya</c:v>
                </c:pt>
                <c:pt idx="4">
                  <c:v>İtalya</c:v>
                </c:pt>
                <c:pt idx="5">
                  <c:v>İrlanda</c:v>
                </c:pt>
                <c:pt idx="6">
                  <c:v>Belçika</c:v>
                </c:pt>
                <c:pt idx="7">
                  <c:v>Almanya</c:v>
                </c:pt>
                <c:pt idx="8">
                  <c:v>İsviçre</c:v>
                </c:pt>
                <c:pt idx="9">
                  <c:v>Finlandiya</c:v>
                </c:pt>
                <c:pt idx="10">
                  <c:v>İsveç</c:v>
                </c:pt>
                <c:pt idx="11">
                  <c:v>Portugal</c:v>
                </c:pt>
                <c:pt idx="12">
                  <c:v>Çek Cumhuriyeti</c:v>
                </c:pt>
                <c:pt idx="13">
                  <c:v>Slovakya</c:v>
                </c:pt>
                <c:pt idx="14">
                  <c:v>Polanya</c:v>
                </c:pt>
                <c:pt idx="15">
                  <c:v>Türkiye</c:v>
                </c:pt>
              </c:strCache>
            </c:strRef>
          </c:cat>
          <c:val>
            <c:numRef>
              <c:f>Sayfa1!$B$2:$B$17</c:f>
              <c:numCache>
                <c:formatCode>General</c:formatCode>
                <c:ptCount val="16"/>
                <c:pt idx="0">
                  <c:v>78</c:v>
                </c:pt>
                <c:pt idx="1">
                  <c:v>82</c:v>
                </c:pt>
                <c:pt idx="2">
                  <c:v>69</c:v>
                </c:pt>
                <c:pt idx="3">
                  <c:v>67</c:v>
                </c:pt>
                <c:pt idx="4">
                  <c:v>60</c:v>
                </c:pt>
                <c:pt idx="5">
                  <c:v>65</c:v>
                </c:pt>
                <c:pt idx="6">
                  <c:v>63</c:v>
                </c:pt>
                <c:pt idx="7">
                  <c:v>61</c:v>
                </c:pt>
                <c:pt idx="8">
                  <c:v>58</c:v>
                </c:pt>
                <c:pt idx="9">
                  <c:v>54</c:v>
                </c:pt>
                <c:pt idx="10">
                  <c:v>54</c:v>
                </c:pt>
                <c:pt idx="11">
                  <c:v>51</c:v>
                </c:pt>
                <c:pt idx="12">
                  <c:v>32</c:v>
                </c:pt>
                <c:pt idx="13">
                  <c:v>32</c:v>
                </c:pt>
                <c:pt idx="14">
                  <c:v>16</c:v>
                </c:pt>
                <c:pt idx="15" formatCode="[$-41F]0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39-43FE-A6AC-6BF2FCFDFAAF}"/>
            </c:ext>
          </c:extLst>
        </c:ser>
        <c:gapWidth val="219"/>
        <c:overlap val="-27"/>
        <c:axId val="114321280"/>
        <c:axId val="114322816"/>
      </c:barChart>
      <c:catAx>
        <c:axId val="114321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4322816"/>
        <c:crosses val="autoZero"/>
        <c:auto val="1"/>
        <c:lblAlgn val="ctr"/>
        <c:lblOffset val="100"/>
      </c:catAx>
      <c:valAx>
        <c:axId val="114322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143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144951432353006"/>
          <c:y val="0.92574132842005141"/>
          <c:w val="5.2770487022455556E-2"/>
          <c:h val="5.742247561458192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7726C-2592-452B-A9F2-3F2CCD1CB1F4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E2C2D828-34BD-4828-9013-CBB5AAE618E4}">
      <dgm:prSet phldrT="[Text]"/>
      <dgm:spPr/>
      <dgm:t>
        <a:bodyPr/>
        <a:lstStyle/>
        <a:p>
          <a:r>
            <a:rPr lang="tr-TR" dirty="0" smtClean="0"/>
            <a:t>Kasım</a:t>
          </a:r>
          <a:endParaRPr lang="tr-TR" dirty="0"/>
        </a:p>
      </dgm:t>
    </dgm:pt>
    <dgm:pt modelId="{A9E62170-8D0A-49BF-88D0-565488299314}" type="parTrans" cxnId="{C9D6112F-01CF-48CE-9B55-B5DDA00DF41E}">
      <dgm:prSet/>
      <dgm:spPr/>
      <dgm:t>
        <a:bodyPr/>
        <a:lstStyle/>
        <a:p>
          <a:endParaRPr lang="tr-TR"/>
        </a:p>
      </dgm:t>
    </dgm:pt>
    <dgm:pt modelId="{CFFF18A6-D7D2-46DA-9445-3E1AF5A19DA7}" type="sibTrans" cxnId="{C9D6112F-01CF-48CE-9B55-B5DDA00DF41E}">
      <dgm:prSet/>
      <dgm:spPr/>
      <dgm:t>
        <a:bodyPr/>
        <a:lstStyle/>
        <a:p>
          <a:endParaRPr lang="tr-TR"/>
        </a:p>
      </dgm:t>
    </dgm:pt>
    <dgm:pt modelId="{C5130D6C-30E0-4D5E-86F7-6D24EFCD7819}">
      <dgm:prSet phldrT="[Text]"/>
      <dgm:spPr/>
      <dgm:t>
        <a:bodyPr/>
        <a:lstStyle/>
        <a:p>
          <a:r>
            <a:rPr lang="tr-TR" dirty="0" smtClean="0"/>
            <a:t>Aralık</a:t>
          </a:r>
          <a:endParaRPr lang="tr-TR" dirty="0"/>
        </a:p>
      </dgm:t>
    </dgm:pt>
    <dgm:pt modelId="{37DDAFF3-D481-4134-9139-64C2C78C9F38}" type="parTrans" cxnId="{E1F8CE1D-D822-41FA-B58A-ECB1A50D451B}">
      <dgm:prSet/>
      <dgm:spPr/>
      <dgm:t>
        <a:bodyPr/>
        <a:lstStyle/>
        <a:p>
          <a:endParaRPr lang="tr-TR"/>
        </a:p>
      </dgm:t>
    </dgm:pt>
    <dgm:pt modelId="{4BDCD579-E297-4013-BF9D-901D9580C8C2}" type="sibTrans" cxnId="{E1F8CE1D-D822-41FA-B58A-ECB1A50D451B}">
      <dgm:prSet/>
      <dgm:spPr/>
      <dgm:t>
        <a:bodyPr/>
        <a:lstStyle/>
        <a:p>
          <a:endParaRPr lang="tr-TR"/>
        </a:p>
      </dgm:t>
    </dgm:pt>
    <dgm:pt modelId="{7C28537D-98F7-4866-A938-ACB708323415}">
      <dgm:prSet phldrT="[Text]"/>
      <dgm:spPr/>
      <dgm:t>
        <a:bodyPr/>
        <a:lstStyle/>
        <a:p>
          <a:r>
            <a:rPr lang="tr-TR" dirty="0" smtClean="0"/>
            <a:t>Ocak</a:t>
          </a:r>
          <a:endParaRPr lang="tr-TR" dirty="0"/>
        </a:p>
      </dgm:t>
    </dgm:pt>
    <dgm:pt modelId="{A850780F-82F9-449F-A5BB-567BE2065C9F}" type="parTrans" cxnId="{BE0817EB-BAF2-49D4-8EAC-6302E6AE48DA}">
      <dgm:prSet/>
      <dgm:spPr/>
      <dgm:t>
        <a:bodyPr/>
        <a:lstStyle/>
        <a:p>
          <a:endParaRPr lang="tr-TR"/>
        </a:p>
      </dgm:t>
    </dgm:pt>
    <dgm:pt modelId="{A4001253-7019-48DB-A794-522C21F22F04}" type="sibTrans" cxnId="{BE0817EB-BAF2-49D4-8EAC-6302E6AE48DA}">
      <dgm:prSet/>
      <dgm:spPr/>
      <dgm:t>
        <a:bodyPr/>
        <a:lstStyle/>
        <a:p>
          <a:endParaRPr lang="tr-TR"/>
        </a:p>
      </dgm:t>
    </dgm:pt>
    <dgm:pt modelId="{A8027D8B-5BB5-4A75-A4DC-8EFF262586AF}">
      <dgm:prSet phldrT="[Text]"/>
      <dgm:spPr/>
      <dgm:t>
        <a:bodyPr/>
        <a:lstStyle/>
        <a:p>
          <a:r>
            <a:rPr lang="tr-TR" dirty="0" smtClean="0"/>
            <a:t>Şubat</a:t>
          </a:r>
          <a:endParaRPr lang="tr-TR" dirty="0"/>
        </a:p>
      </dgm:t>
    </dgm:pt>
    <dgm:pt modelId="{50E90A33-7C95-43C3-9845-8D547FF4859D}" type="parTrans" cxnId="{88DABBC9-5594-4704-8C0E-C17852847235}">
      <dgm:prSet/>
      <dgm:spPr/>
      <dgm:t>
        <a:bodyPr/>
        <a:lstStyle/>
        <a:p>
          <a:endParaRPr lang="tr-TR"/>
        </a:p>
      </dgm:t>
    </dgm:pt>
    <dgm:pt modelId="{FCB4E3BA-0A37-469D-8E39-3E948AF9D0BA}" type="sibTrans" cxnId="{88DABBC9-5594-4704-8C0E-C17852847235}">
      <dgm:prSet/>
      <dgm:spPr/>
      <dgm:t>
        <a:bodyPr/>
        <a:lstStyle/>
        <a:p>
          <a:endParaRPr lang="tr-TR"/>
        </a:p>
      </dgm:t>
    </dgm:pt>
    <dgm:pt modelId="{6155A909-726C-4940-A478-611B73F0A664}">
      <dgm:prSet phldrT="[Text]"/>
      <dgm:spPr/>
      <dgm:t>
        <a:bodyPr/>
        <a:lstStyle/>
        <a:p>
          <a:r>
            <a:rPr lang="tr-TR" dirty="0" smtClean="0"/>
            <a:t>Mart</a:t>
          </a:r>
          <a:endParaRPr lang="tr-TR" dirty="0"/>
        </a:p>
      </dgm:t>
    </dgm:pt>
    <dgm:pt modelId="{64DC6F4B-08C7-490E-802D-C7574959B86C}" type="parTrans" cxnId="{B73B84EF-DFE3-473C-90E7-9682B151361E}">
      <dgm:prSet/>
      <dgm:spPr/>
      <dgm:t>
        <a:bodyPr/>
        <a:lstStyle/>
        <a:p>
          <a:endParaRPr lang="tr-TR"/>
        </a:p>
      </dgm:t>
    </dgm:pt>
    <dgm:pt modelId="{B8803E48-CCB4-41B1-A7C4-8DD80965544B}" type="sibTrans" cxnId="{B73B84EF-DFE3-473C-90E7-9682B151361E}">
      <dgm:prSet/>
      <dgm:spPr/>
      <dgm:t>
        <a:bodyPr/>
        <a:lstStyle/>
        <a:p>
          <a:endParaRPr lang="tr-TR"/>
        </a:p>
      </dgm:t>
    </dgm:pt>
    <dgm:pt modelId="{42EACDAF-2A4B-41F5-A1A9-C76E6A9FDEF4}">
      <dgm:prSet/>
      <dgm:spPr/>
      <dgm:t>
        <a:bodyPr/>
        <a:lstStyle/>
        <a:p>
          <a:r>
            <a:rPr lang="tr-TR" dirty="0" smtClean="0"/>
            <a:t>Ekim</a:t>
          </a:r>
          <a:endParaRPr lang="tr-TR" dirty="0"/>
        </a:p>
      </dgm:t>
    </dgm:pt>
    <dgm:pt modelId="{B94191C1-F884-44BF-8072-F947C2699B21}" type="parTrans" cxnId="{B90F5465-DD4A-4296-8568-1733087C0BB2}">
      <dgm:prSet/>
      <dgm:spPr/>
      <dgm:t>
        <a:bodyPr/>
        <a:lstStyle/>
        <a:p>
          <a:endParaRPr lang="tr-TR"/>
        </a:p>
      </dgm:t>
    </dgm:pt>
    <dgm:pt modelId="{A5694A71-6030-42CD-A0B0-74D7353DE010}" type="sibTrans" cxnId="{B90F5465-DD4A-4296-8568-1733087C0BB2}">
      <dgm:prSet/>
      <dgm:spPr/>
      <dgm:t>
        <a:bodyPr/>
        <a:lstStyle/>
        <a:p>
          <a:endParaRPr lang="tr-TR"/>
        </a:p>
      </dgm:t>
    </dgm:pt>
    <dgm:pt modelId="{8C416864-A079-45D5-99D0-7D147773FC67}" type="pres">
      <dgm:prSet presAssocID="{D867726C-2592-452B-A9F2-3F2CCD1CB1F4}" presName="Name0" presStyleCnt="0">
        <dgm:presLayoutVars>
          <dgm:dir/>
          <dgm:animLvl val="lvl"/>
          <dgm:resizeHandles val="exact"/>
        </dgm:presLayoutVars>
      </dgm:prSet>
      <dgm:spPr/>
    </dgm:pt>
    <dgm:pt modelId="{D309E66E-1C1E-4D88-8B8D-74E35430EF69}" type="pres">
      <dgm:prSet presAssocID="{42EACDAF-2A4B-41F5-A1A9-C76E6A9FDEF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343512-16E6-463B-BE6E-FD42CC6B459F}" type="pres">
      <dgm:prSet presAssocID="{A5694A71-6030-42CD-A0B0-74D7353DE010}" presName="parTxOnlySpace" presStyleCnt="0"/>
      <dgm:spPr/>
    </dgm:pt>
    <dgm:pt modelId="{F61891ED-87D5-4A49-94E5-24A2FABF4805}" type="pres">
      <dgm:prSet presAssocID="{E2C2D828-34BD-4828-9013-CBB5AAE618E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1910A2-F5A8-43E9-BA37-5338CE02FBD5}" type="pres">
      <dgm:prSet presAssocID="{CFFF18A6-D7D2-46DA-9445-3E1AF5A19DA7}" presName="parTxOnlySpace" presStyleCnt="0"/>
      <dgm:spPr/>
    </dgm:pt>
    <dgm:pt modelId="{6F2C38D6-4C0F-4BD9-B0D0-C5B9AB5527DA}" type="pres">
      <dgm:prSet presAssocID="{C5130D6C-30E0-4D5E-86F7-6D24EFCD7819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EA2EEE-6946-4577-84CD-AAE57EC641A3}" type="pres">
      <dgm:prSet presAssocID="{4BDCD579-E297-4013-BF9D-901D9580C8C2}" presName="parTxOnlySpace" presStyleCnt="0"/>
      <dgm:spPr/>
    </dgm:pt>
    <dgm:pt modelId="{CCF744C8-6555-4A5D-93BA-45510C27AB67}" type="pres">
      <dgm:prSet presAssocID="{7C28537D-98F7-4866-A938-ACB70832341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93DF72-F982-42C5-8209-A9213FCE54E1}" type="pres">
      <dgm:prSet presAssocID="{A4001253-7019-48DB-A794-522C21F22F04}" presName="parTxOnlySpace" presStyleCnt="0"/>
      <dgm:spPr/>
    </dgm:pt>
    <dgm:pt modelId="{C5EA3AF8-796F-4715-A9A1-C4B94C8C70F3}" type="pres">
      <dgm:prSet presAssocID="{A8027D8B-5BB5-4A75-A4DC-8EFF262586A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E47D4D-5FD8-4F38-A2F5-844CF4F4F069}" type="pres">
      <dgm:prSet presAssocID="{FCB4E3BA-0A37-469D-8E39-3E948AF9D0BA}" presName="parTxOnlySpace" presStyleCnt="0"/>
      <dgm:spPr/>
    </dgm:pt>
    <dgm:pt modelId="{A320696E-98FB-4DDB-97FC-BF9518CD5EB4}" type="pres">
      <dgm:prSet presAssocID="{6155A909-726C-4940-A478-611B73F0A66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C6E20D-5B2B-45B4-AEB7-17047D5A7AF8}" type="presOf" srcId="{A8027D8B-5BB5-4A75-A4DC-8EFF262586AF}" destId="{C5EA3AF8-796F-4715-A9A1-C4B94C8C70F3}" srcOrd="0" destOrd="0" presId="urn:microsoft.com/office/officeart/2005/8/layout/chevron1"/>
    <dgm:cxn modelId="{88DABBC9-5594-4704-8C0E-C17852847235}" srcId="{D867726C-2592-452B-A9F2-3F2CCD1CB1F4}" destId="{A8027D8B-5BB5-4A75-A4DC-8EFF262586AF}" srcOrd="4" destOrd="0" parTransId="{50E90A33-7C95-43C3-9845-8D547FF4859D}" sibTransId="{FCB4E3BA-0A37-469D-8E39-3E948AF9D0BA}"/>
    <dgm:cxn modelId="{12416BF8-8170-4056-ABA0-A2DA098E151B}" type="presOf" srcId="{42EACDAF-2A4B-41F5-A1A9-C76E6A9FDEF4}" destId="{D309E66E-1C1E-4D88-8B8D-74E35430EF69}" srcOrd="0" destOrd="0" presId="urn:microsoft.com/office/officeart/2005/8/layout/chevron1"/>
    <dgm:cxn modelId="{E1F8CE1D-D822-41FA-B58A-ECB1A50D451B}" srcId="{D867726C-2592-452B-A9F2-3F2CCD1CB1F4}" destId="{C5130D6C-30E0-4D5E-86F7-6D24EFCD7819}" srcOrd="2" destOrd="0" parTransId="{37DDAFF3-D481-4134-9139-64C2C78C9F38}" sibTransId="{4BDCD579-E297-4013-BF9D-901D9580C8C2}"/>
    <dgm:cxn modelId="{BE0817EB-BAF2-49D4-8EAC-6302E6AE48DA}" srcId="{D867726C-2592-452B-A9F2-3F2CCD1CB1F4}" destId="{7C28537D-98F7-4866-A938-ACB708323415}" srcOrd="3" destOrd="0" parTransId="{A850780F-82F9-449F-A5BB-567BE2065C9F}" sibTransId="{A4001253-7019-48DB-A794-522C21F22F04}"/>
    <dgm:cxn modelId="{B90F5465-DD4A-4296-8568-1733087C0BB2}" srcId="{D867726C-2592-452B-A9F2-3F2CCD1CB1F4}" destId="{42EACDAF-2A4B-41F5-A1A9-C76E6A9FDEF4}" srcOrd="0" destOrd="0" parTransId="{B94191C1-F884-44BF-8072-F947C2699B21}" sibTransId="{A5694A71-6030-42CD-A0B0-74D7353DE010}"/>
    <dgm:cxn modelId="{9398177B-B48C-47B8-9F7C-9B3DB31B4397}" type="presOf" srcId="{E2C2D828-34BD-4828-9013-CBB5AAE618E4}" destId="{F61891ED-87D5-4A49-94E5-24A2FABF4805}" srcOrd="0" destOrd="0" presId="urn:microsoft.com/office/officeart/2005/8/layout/chevron1"/>
    <dgm:cxn modelId="{B7CF0FF6-2CB5-4CFB-914E-F068F5EF48B1}" type="presOf" srcId="{6155A909-726C-4940-A478-611B73F0A664}" destId="{A320696E-98FB-4DDB-97FC-BF9518CD5EB4}" srcOrd="0" destOrd="0" presId="urn:microsoft.com/office/officeart/2005/8/layout/chevron1"/>
    <dgm:cxn modelId="{B73B84EF-DFE3-473C-90E7-9682B151361E}" srcId="{D867726C-2592-452B-A9F2-3F2CCD1CB1F4}" destId="{6155A909-726C-4940-A478-611B73F0A664}" srcOrd="5" destOrd="0" parTransId="{64DC6F4B-08C7-490E-802D-C7574959B86C}" sibTransId="{B8803E48-CCB4-41B1-A7C4-8DD80965544B}"/>
    <dgm:cxn modelId="{A178FF3A-4E43-474D-B7C0-AE09280499CE}" type="presOf" srcId="{D867726C-2592-452B-A9F2-3F2CCD1CB1F4}" destId="{8C416864-A079-45D5-99D0-7D147773FC67}" srcOrd="0" destOrd="0" presId="urn:microsoft.com/office/officeart/2005/8/layout/chevron1"/>
    <dgm:cxn modelId="{EF0575B9-A2B8-419D-A197-150175BDE709}" type="presOf" srcId="{C5130D6C-30E0-4D5E-86F7-6D24EFCD7819}" destId="{6F2C38D6-4C0F-4BD9-B0D0-C5B9AB5527DA}" srcOrd="0" destOrd="0" presId="urn:microsoft.com/office/officeart/2005/8/layout/chevron1"/>
    <dgm:cxn modelId="{57EEDE54-AEAB-43F5-ABAC-430858E2F135}" type="presOf" srcId="{7C28537D-98F7-4866-A938-ACB708323415}" destId="{CCF744C8-6555-4A5D-93BA-45510C27AB67}" srcOrd="0" destOrd="0" presId="urn:microsoft.com/office/officeart/2005/8/layout/chevron1"/>
    <dgm:cxn modelId="{C9D6112F-01CF-48CE-9B55-B5DDA00DF41E}" srcId="{D867726C-2592-452B-A9F2-3F2CCD1CB1F4}" destId="{E2C2D828-34BD-4828-9013-CBB5AAE618E4}" srcOrd="1" destOrd="0" parTransId="{A9E62170-8D0A-49BF-88D0-565488299314}" sibTransId="{CFFF18A6-D7D2-46DA-9445-3E1AF5A19DA7}"/>
    <dgm:cxn modelId="{326E451D-5FA7-4846-98DC-0A7BF22CBC4E}" type="presParOf" srcId="{8C416864-A079-45D5-99D0-7D147773FC67}" destId="{D309E66E-1C1E-4D88-8B8D-74E35430EF69}" srcOrd="0" destOrd="0" presId="urn:microsoft.com/office/officeart/2005/8/layout/chevron1"/>
    <dgm:cxn modelId="{EA89F9CA-4145-47C9-AB8A-7A2879DE474E}" type="presParOf" srcId="{8C416864-A079-45D5-99D0-7D147773FC67}" destId="{42343512-16E6-463B-BE6E-FD42CC6B459F}" srcOrd="1" destOrd="0" presId="urn:microsoft.com/office/officeart/2005/8/layout/chevron1"/>
    <dgm:cxn modelId="{8C289B46-A4A6-433F-AC4B-436F6AA45141}" type="presParOf" srcId="{8C416864-A079-45D5-99D0-7D147773FC67}" destId="{F61891ED-87D5-4A49-94E5-24A2FABF4805}" srcOrd="2" destOrd="0" presId="urn:microsoft.com/office/officeart/2005/8/layout/chevron1"/>
    <dgm:cxn modelId="{8E369819-D75B-496C-941E-51043A91E528}" type="presParOf" srcId="{8C416864-A079-45D5-99D0-7D147773FC67}" destId="{F81910A2-F5A8-43E9-BA37-5338CE02FBD5}" srcOrd="3" destOrd="0" presId="urn:microsoft.com/office/officeart/2005/8/layout/chevron1"/>
    <dgm:cxn modelId="{DE994CBC-DCDC-436D-AC04-23CB1A45F391}" type="presParOf" srcId="{8C416864-A079-45D5-99D0-7D147773FC67}" destId="{6F2C38D6-4C0F-4BD9-B0D0-C5B9AB5527DA}" srcOrd="4" destOrd="0" presId="urn:microsoft.com/office/officeart/2005/8/layout/chevron1"/>
    <dgm:cxn modelId="{B529B6B4-6536-4616-8838-3DFD7D116F50}" type="presParOf" srcId="{8C416864-A079-45D5-99D0-7D147773FC67}" destId="{32EA2EEE-6946-4577-84CD-AAE57EC641A3}" srcOrd="5" destOrd="0" presId="urn:microsoft.com/office/officeart/2005/8/layout/chevron1"/>
    <dgm:cxn modelId="{F34AA206-0574-46C6-8FB0-C83882A7DD9D}" type="presParOf" srcId="{8C416864-A079-45D5-99D0-7D147773FC67}" destId="{CCF744C8-6555-4A5D-93BA-45510C27AB67}" srcOrd="6" destOrd="0" presId="urn:microsoft.com/office/officeart/2005/8/layout/chevron1"/>
    <dgm:cxn modelId="{328B6DCB-F63F-48AB-A849-47616ED696EA}" type="presParOf" srcId="{8C416864-A079-45D5-99D0-7D147773FC67}" destId="{A993DF72-F982-42C5-8209-A9213FCE54E1}" srcOrd="7" destOrd="0" presId="urn:microsoft.com/office/officeart/2005/8/layout/chevron1"/>
    <dgm:cxn modelId="{34028EF5-955F-4FE7-AA81-67A39448BEBF}" type="presParOf" srcId="{8C416864-A079-45D5-99D0-7D147773FC67}" destId="{C5EA3AF8-796F-4715-A9A1-C4B94C8C70F3}" srcOrd="8" destOrd="0" presId="urn:microsoft.com/office/officeart/2005/8/layout/chevron1"/>
    <dgm:cxn modelId="{FB987CAA-F550-43F1-960D-B4A7A7DA82C7}" type="presParOf" srcId="{8C416864-A079-45D5-99D0-7D147773FC67}" destId="{F9E47D4D-5FD8-4F38-A2F5-844CF4F4F069}" srcOrd="9" destOrd="0" presId="urn:microsoft.com/office/officeart/2005/8/layout/chevron1"/>
    <dgm:cxn modelId="{5946C050-EB12-48CB-A994-D72530F6A52A}" type="presParOf" srcId="{8C416864-A079-45D5-99D0-7D147773FC67}" destId="{A320696E-98FB-4DDB-97FC-BF9518CD5EB4}" srcOrd="1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9E66E-1C1E-4D88-8B8D-74E35430EF69}">
      <dsp:nvSpPr>
        <dsp:cNvPr id="0" name=""/>
        <dsp:cNvSpPr/>
      </dsp:nvSpPr>
      <dsp:spPr>
        <a:xfrm>
          <a:off x="1908" y="585508"/>
          <a:ext cx="709916" cy="2839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Ekim</a:t>
          </a:r>
          <a:endParaRPr lang="tr-TR" sz="1100" kern="1200" dirty="0"/>
        </a:p>
      </dsp:txBody>
      <dsp:txXfrm>
        <a:off x="1908" y="585508"/>
        <a:ext cx="709916" cy="283966"/>
      </dsp:txXfrm>
    </dsp:sp>
    <dsp:sp modelId="{F61891ED-87D5-4A49-94E5-24A2FABF4805}">
      <dsp:nvSpPr>
        <dsp:cNvPr id="0" name=""/>
        <dsp:cNvSpPr/>
      </dsp:nvSpPr>
      <dsp:spPr>
        <a:xfrm>
          <a:off x="640832" y="585508"/>
          <a:ext cx="709916" cy="2839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Kasım</a:t>
          </a:r>
          <a:endParaRPr lang="tr-TR" sz="1100" kern="1200" dirty="0"/>
        </a:p>
      </dsp:txBody>
      <dsp:txXfrm>
        <a:off x="640832" y="585508"/>
        <a:ext cx="709916" cy="283966"/>
      </dsp:txXfrm>
    </dsp:sp>
    <dsp:sp modelId="{6F2C38D6-4C0F-4BD9-B0D0-C5B9AB5527DA}">
      <dsp:nvSpPr>
        <dsp:cNvPr id="0" name=""/>
        <dsp:cNvSpPr/>
      </dsp:nvSpPr>
      <dsp:spPr>
        <a:xfrm>
          <a:off x="1279757" y="585508"/>
          <a:ext cx="709916" cy="2839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Aralık</a:t>
          </a:r>
          <a:endParaRPr lang="tr-TR" sz="1100" kern="1200" dirty="0"/>
        </a:p>
      </dsp:txBody>
      <dsp:txXfrm>
        <a:off x="1279757" y="585508"/>
        <a:ext cx="709916" cy="283966"/>
      </dsp:txXfrm>
    </dsp:sp>
    <dsp:sp modelId="{CCF744C8-6555-4A5D-93BA-45510C27AB67}">
      <dsp:nvSpPr>
        <dsp:cNvPr id="0" name=""/>
        <dsp:cNvSpPr/>
      </dsp:nvSpPr>
      <dsp:spPr>
        <a:xfrm>
          <a:off x="1918681" y="585508"/>
          <a:ext cx="709916" cy="2839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Ocak</a:t>
          </a:r>
          <a:endParaRPr lang="tr-TR" sz="1100" kern="1200" dirty="0"/>
        </a:p>
      </dsp:txBody>
      <dsp:txXfrm>
        <a:off x="1918681" y="585508"/>
        <a:ext cx="709916" cy="283966"/>
      </dsp:txXfrm>
    </dsp:sp>
    <dsp:sp modelId="{C5EA3AF8-796F-4715-A9A1-C4B94C8C70F3}">
      <dsp:nvSpPr>
        <dsp:cNvPr id="0" name=""/>
        <dsp:cNvSpPr/>
      </dsp:nvSpPr>
      <dsp:spPr>
        <a:xfrm>
          <a:off x="2557606" y="585508"/>
          <a:ext cx="709916" cy="28396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Şubat</a:t>
          </a:r>
          <a:endParaRPr lang="tr-TR" sz="1100" kern="1200" dirty="0"/>
        </a:p>
      </dsp:txBody>
      <dsp:txXfrm>
        <a:off x="2557606" y="585508"/>
        <a:ext cx="709916" cy="283966"/>
      </dsp:txXfrm>
    </dsp:sp>
    <dsp:sp modelId="{A320696E-98FB-4DDB-97FC-BF9518CD5EB4}">
      <dsp:nvSpPr>
        <dsp:cNvPr id="0" name=""/>
        <dsp:cNvSpPr/>
      </dsp:nvSpPr>
      <dsp:spPr>
        <a:xfrm>
          <a:off x="3196530" y="585508"/>
          <a:ext cx="709916" cy="2839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Mart</a:t>
          </a:r>
          <a:endParaRPr lang="tr-TR" sz="1100" kern="1200" dirty="0"/>
        </a:p>
      </dsp:txBody>
      <dsp:txXfrm>
        <a:off x="3196530" y="585508"/>
        <a:ext cx="709916" cy="283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197" y="1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9F1DE597-D8CD-4ABD-967F-422324DDF070}" type="datetimeFigureOut">
              <a:rPr lang="tr-TR" smtClean="0"/>
              <a:pPr/>
              <a:t>03.01.2019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197" y="9429348"/>
            <a:ext cx="2945873" cy="49569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3978D70E-24AF-4ED4-8070-24974CC92BF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028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C833EF5E-18C3-4FC0-BB77-23C6A7A9A9E3}" type="datetimeFigureOut">
              <a:rPr lang="tr-TR" smtClean="0"/>
              <a:pPr/>
              <a:t>03.01.2019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4C15E9CA-2D9A-4492-8C27-5ED7443D4E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5368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E9CA-2D9A-4492-8C27-5ED7443D4E7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8742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F74D08-44A3-429E-92A5-9611CD1C23E9}" type="slidenum">
              <a:rPr lang="tr-TR" altLang="en-US" smtClean="0">
                <a:latin typeface="Calibri" panose="020F0502020204030204" pitchFamily="34" charset="0"/>
              </a:rPr>
              <a:pPr/>
              <a:t>11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155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E68ADA-B9C1-44D2-9266-522C7398180B}" type="slidenum">
              <a:rPr lang="tr-TR" altLang="en-US" smtClean="0">
                <a:latin typeface="Calibri" panose="020F0502020204030204" pitchFamily="34" charset="0"/>
              </a:rPr>
              <a:pPr/>
              <a:t>12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67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B53D88-317F-4BD5-805B-C07064DA849E}" type="slidenum">
              <a:rPr lang="tr-TR" altLang="en-US" smtClean="0">
                <a:latin typeface="Calibri" panose="020F0502020204030204" pitchFamily="34" charset="0"/>
              </a:rPr>
              <a:pPr/>
              <a:t>13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92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smtClean="0"/>
              <a:t>Kabataslak bir outline çıkardım. </a:t>
            </a: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D84EBD-23F5-49A5-85A8-B38B5B249488}" type="slidenum">
              <a:rPr lang="tr-TR" altLang="en-US" smtClean="0">
                <a:latin typeface="Calibri" panose="020F0502020204030204" pitchFamily="34" charset="0"/>
              </a:rPr>
              <a:pPr/>
              <a:t>2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18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EB7290-3DF0-4A37-A471-61802C242ACA}" type="slidenum">
              <a:rPr lang="tr-TR" altLang="en-US" smtClean="0">
                <a:latin typeface="Calibri" panose="020F0502020204030204" pitchFamily="34" charset="0"/>
              </a:rPr>
              <a:pPr/>
              <a:t>3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23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u="sng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2C06A5-6014-45AE-80B3-BF4040AC7E4F}" type="slidenum">
              <a:rPr lang="fr-FR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fr-FR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51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76F051-D4F2-442D-8627-DB15A2B77B55}" type="slidenum">
              <a:rPr lang="tr-TR" altLang="en-US" smtClean="0">
                <a:latin typeface="Calibri" panose="020F0502020204030204" pitchFamily="34" charset="0"/>
              </a:rPr>
              <a:pPr/>
              <a:t>6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14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1CA286-2B3E-4A28-9DB8-A11B4C938B6C}" type="slidenum">
              <a:rPr lang="tr-TR" altLang="en-US" smtClean="0">
                <a:latin typeface="Calibri" panose="020F0502020204030204" pitchFamily="34" charset="0"/>
              </a:rPr>
              <a:pPr/>
              <a:t>7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6BAEF-C133-4AF9-8364-9E7BB2E0CB0A}" type="slidenum">
              <a:rPr lang="tr-TR" altLang="en-US" smtClean="0">
                <a:latin typeface="Calibri" panose="020F0502020204030204" pitchFamily="34" charset="0"/>
              </a:rPr>
              <a:pPr/>
              <a:t>8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4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smtClean="0">
              <a:solidFill>
                <a:schemeClr val="accent1"/>
              </a:solidFill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AFAC76-2572-410B-813A-E33F9AA3A575}" type="slidenum">
              <a:rPr lang="fr-FR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fr-FR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76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tr-TR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DC2CBD-786B-4D32-9D04-EE0C5B9CAD3A}" type="slidenum">
              <a:rPr lang="tr-TR" altLang="en-US" smtClean="0">
                <a:latin typeface="Calibri" panose="020F0502020204030204" pitchFamily="34" charset="0"/>
              </a:rPr>
              <a:pPr/>
              <a:t>10</a:t>
            </a:fld>
            <a:endParaRPr lang="tr-TR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41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b sunum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906000" cy="70294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0D80-FEE5-4FFE-AD7B-FFD338B568D0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8651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7415-F3ED-4308-937B-3DA53F1C0828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0930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81DF-5C5A-45D5-8927-F38374F5D105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45209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80522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b sunum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" y="142852"/>
            <a:ext cx="9684000" cy="764682"/>
          </a:xfrm>
          <a:prstGeom prst="rect">
            <a:avLst/>
          </a:prstGeom>
        </p:spPr>
      </p:pic>
      <p:sp>
        <p:nvSpPr>
          <p:cNvPr id="4" name="Metin kutusu 5"/>
          <p:cNvSpPr txBox="1"/>
          <p:nvPr userDrawn="1"/>
        </p:nvSpPr>
        <p:spPr>
          <a:xfrm>
            <a:off x="8812364" y="906645"/>
            <a:ext cx="103181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itchFamily="34" charset="0"/>
                <a:ea typeface="+mn-ea"/>
                <a:cs typeface="Calibri" pitchFamily="34" charset="0"/>
              </a:rPr>
              <a:t>Halk Sağlığı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itchFamily="34" charset="0"/>
                <a:ea typeface="+mn-ea"/>
                <a:cs typeface="Calibri" pitchFamily="34" charset="0"/>
              </a:rPr>
              <a:t>Genel Müdürlüğü</a:t>
            </a:r>
            <a:endParaRPr kumimoji="0" lang="tr-TR" sz="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Semibold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0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 sunum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906000" cy="7029400"/>
          </a:xfrm>
          <a:prstGeom prst="rect">
            <a:avLst/>
          </a:prstGeom>
        </p:spPr>
      </p:pic>
      <p:sp>
        <p:nvSpPr>
          <p:cNvPr id="3" name="Metin kutusu 3"/>
          <p:cNvSpPr txBox="1"/>
          <p:nvPr userDrawn="1"/>
        </p:nvSpPr>
        <p:spPr>
          <a:xfrm>
            <a:off x="1188150" y="387251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Halk Sağlığı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Genel Müdürlüğü</a:t>
            </a:r>
            <a:endParaRPr kumimoji="0" lang="tr-T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893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 sunum-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404" t="77084" b="2083"/>
          <a:stretch>
            <a:fillRect/>
          </a:stretch>
        </p:blipFill>
        <p:spPr>
          <a:xfrm>
            <a:off x="5810256" y="4929198"/>
            <a:ext cx="2238356" cy="1428760"/>
          </a:xfrm>
          <a:prstGeom prst="rect">
            <a:avLst/>
          </a:prstGeom>
        </p:spPr>
      </p:pic>
      <p:sp>
        <p:nvSpPr>
          <p:cNvPr id="3" name="2 Metin kutusu"/>
          <p:cNvSpPr txBox="1"/>
          <p:nvPr userDrawn="1"/>
        </p:nvSpPr>
        <p:spPr>
          <a:xfrm>
            <a:off x="6453198" y="507207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Arz ederim</a:t>
            </a:r>
            <a:endParaRPr kumimoji="0" lang="tr-T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282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B648-0235-491A-8B80-C10F2FE1FD7A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21966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A5D1-F906-4B48-B795-D50E3504F691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92294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1A3D-093E-4989-8DBF-531457438D80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43810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50E-6AAD-46E1-B447-07E29A81C2A8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23188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226A-E5F7-40B6-B967-979875C6A901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27624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DFC-CA93-42B6-972A-E0C8546E650D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08023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4C05-D64A-4CEE-89AE-30C0F466DDBE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55143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D50D-0E7F-4218-9C9F-BB8CCCE5936C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74233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5"/>
          <p:cNvSpPr txBox="1"/>
          <p:nvPr userDrawn="1"/>
        </p:nvSpPr>
        <p:spPr>
          <a:xfrm>
            <a:off x="8812364" y="906645"/>
            <a:ext cx="103181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700" b="1" dirty="0">
                <a:solidFill>
                  <a:srgbClr val="FF0000"/>
                </a:solidFill>
                <a:latin typeface="Segoe UI Semibold" pitchFamily="34" charset="0"/>
                <a:cs typeface="Calibri" pitchFamily="34" charset="0"/>
              </a:rPr>
              <a:t>Halk Sağlığı</a:t>
            </a:r>
          </a:p>
          <a:p>
            <a:pPr algn="ctr"/>
            <a:r>
              <a:rPr lang="tr-TR" sz="700" b="1" dirty="0">
                <a:solidFill>
                  <a:srgbClr val="FF0000"/>
                </a:solidFill>
                <a:latin typeface="Segoe UI Semibold" pitchFamily="34" charset="0"/>
                <a:cs typeface="Calibri" pitchFamily="34" charset="0"/>
              </a:rPr>
              <a:t>Genel Müdürlüğü</a:t>
            </a:r>
          </a:p>
        </p:txBody>
      </p:sp>
      <p:pic>
        <p:nvPicPr>
          <p:cNvPr id="10" name="Picture 1" descr="sb sunum-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" y="142852"/>
            <a:ext cx="9684000" cy="764682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279B-6545-4D72-992D-D66C5514E659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43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4F133-647E-4A15-95C5-4086A9D534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1223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5675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gk.gov.tr/wps/wcm/connect/cdc37cd0-7a98-4871-b053-70f9de5d67f2/duyuru_10102017_00.pdf?MOD=AJPERES&amp;CONVERT_TO=url&amp;CACHEID=cdc37cd0-7a98-4871-b053-70f9de5d67f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grip.gov.tr/tr/nasil-korunurum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hyperlink" Target="https://grip.gov.tr/tr/grip-asisi.html" TargetMode="External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ho.int/ith/diseases/influenza_seasonal/en/" TargetMode="External"/><Relationship Id="rId4" Type="http://schemas.openxmlformats.org/officeDocument/2006/relationships/hyperlink" Target="http://www.who.int/mediacentre/factsheets/fs211/e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cdc.gov/flu/about/disease/65over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nchs/data/ahcd/agingtrends/01death.pdf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B3ECA2B-C3EB-1843-BF18-09475469F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769" y="326163"/>
            <a:ext cx="7498562" cy="1470025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HALK </a:t>
            </a:r>
            <a:r>
              <a:rPr lang="tr-TR" sz="4000" b="1" dirty="0">
                <a:solidFill>
                  <a:srgbClr val="002060"/>
                </a:solidFill>
              </a:rPr>
              <a:t>SAĞLIĞI GENEL MÜDÜRLÜĞÜ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D1A2C18F-628B-904C-B346-F25B67C91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522" y="4544910"/>
            <a:ext cx="9451731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65 YAŞ ÜSTÜ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BİREYLERDE İNFLUENZA </a:t>
            </a: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HASTALIĞI </a:t>
            </a:r>
          </a:p>
          <a:p>
            <a:pPr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VE </a:t>
            </a:r>
          </a:p>
          <a:p>
            <a:pPr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BAĞIŞIKLAMA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920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323850" y="289719"/>
            <a:ext cx="8229600" cy="44211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tr-TR" altLang="tr-T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Yaşlılarda </a:t>
            </a:r>
            <a:r>
              <a:rPr lang="tr-TR" altLang="tr-TR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İnfluenza</a:t>
            </a:r>
            <a:r>
              <a:rPr lang="tr-TR" altLang="tr-T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Aşılarının Etkinliği</a:t>
            </a:r>
            <a:endParaRPr lang="tr-TR" alt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9F01DD-C091-45B7-9DF0-702AA6FE2B63}" type="slidenum">
              <a:rPr lang="tr-T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tr-TR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162675" y="6577014"/>
            <a:ext cx="334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tr-TR" altLang="tr-TR" sz="700">
                <a:solidFill>
                  <a:srgbClr val="000000"/>
                </a:solidFill>
                <a:ea typeface="MS PGothic" panose="020B0600070205080204" pitchFamily="34" charset="-128"/>
              </a:rPr>
              <a:t>Ref: </a:t>
            </a:r>
            <a:r>
              <a:rPr lang="en-US" altLang="tr-TR" sz="700">
                <a:solidFill>
                  <a:srgbClr val="000000"/>
                </a:solidFill>
                <a:ea typeface="MS PGothic" panose="020B0600070205080204" pitchFamily="34" charset="-128"/>
              </a:rPr>
              <a:t>Gross PA</a:t>
            </a:r>
            <a:r>
              <a:rPr lang="tr-TR" altLang="tr-TR" sz="700">
                <a:solidFill>
                  <a:srgbClr val="000000"/>
                </a:solidFill>
                <a:ea typeface="MS PGothic" panose="020B0600070205080204" pitchFamily="34" charset="-128"/>
              </a:rPr>
              <a:t> et al. </a:t>
            </a:r>
            <a:r>
              <a:rPr lang="en-US" altLang="tr-TR" sz="700">
                <a:solidFill>
                  <a:srgbClr val="000000"/>
                </a:solidFill>
                <a:ea typeface="MS PGothic" panose="020B0600070205080204" pitchFamily="34" charset="-128"/>
              </a:rPr>
              <a:t>(1995) Ann Intern Med 123:518-527. </a:t>
            </a:r>
          </a:p>
          <a:p>
            <a:pPr algn="r"/>
            <a:endParaRPr lang="en-US" altLang="tr-TR" sz="7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23557" name="Picture 6" descr="C:\Users\tr25575\AppData\Local\Microsoft\Windows\Temporary Internet Files\Content.IE5\MA27S282\Thoracic&amp;Respiratory-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9" y="4146551"/>
            <a:ext cx="14827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4" descr="C:\Users\tr25575\AppData\Local\Microsoft\Windows\Temporary Internet Files\Content.IE5\YRU6LQYF\1200px-Inhalation_diagram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004"/>
          <a:stretch>
            <a:fillRect/>
          </a:stretch>
        </p:blipFill>
        <p:spPr bwMode="auto">
          <a:xfrm>
            <a:off x="904878" y="1362073"/>
            <a:ext cx="13160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1563689" y="1685923"/>
            <a:ext cx="237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/>
            <a:r>
              <a:rPr lang="tr-TR" altLang="en-US" sz="3600" b="1" dirty="0">
                <a:solidFill>
                  <a:schemeClr val="tx2"/>
                </a:solidFill>
              </a:rPr>
              <a:t>%56 </a:t>
            </a:r>
          </a:p>
        </p:txBody>
      </p:sp>
      <p:sp>
        <p:nvSpPr>
          <p:cNvPr id="27659" name="Rectangle 3"/>
          <p:cNvSpPr>
            <a:spLocks noChangeArrowheads="1"/>
          </p:cNvSpPr>
          <p:nvPr/>
        </p:nvSpPr>
        <p:spPr bwMode="auto">
          <a:xfrm>
            <a:off x="5142708" y="5428273"/>
            <a:ext cx="224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defRPr/>
            </a:pPr>
            <a:r>
              <a:rPr lang="tr-TR" altLang="en-US" b="1" dirty="0">
                <a:solidFill>
                  <a:schemeClr val="bg1">
                    <a:lumMod val="50000"/>
                  </a:schemeClr>
                </a:solidFill>
              </a:rPr>
              <a:t>Ölümler</a:t>
            </a:r>
          </a:p>
        </p:txBody>
      </p:sp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956472" y="5262563"/>
            <a:ext cx="202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b="1">
                <a:solidFill>
                  <a:schemeClr val="accent1"/>
                </a:solidFill>
              </a:rPr>
              <a:t>Pnömoni</a:t>
            </a: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5299075" y="2248999"/>
            <a:ext cx="2630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b="1"/>
              <a:t>Hastaneye yatışı</a:t>
            </a:r>
          </a:p>
        </p:txBody>
      </p:sp>
      <p:pic>
        <p:nvPicPr>
          <p:cNvPr id="23563" name="Picture 18" descr="hospitalization clipart transparent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359999"/>
            <a:ext cx="106203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3"/>
          <p:cNvSpPr>
            <a:spLocks noChangeArrowheads="1"/>
          </p:cNvSpPr>
          <p:nvPr/>
        </p:nvSpPr>
        <p:spPr bwMode="auto">
          <a:xfrm>
            <a:off x="374653" y="2266948"/>
            <a:ext cx="25923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en-US" sz="1600" b="1" dirty="0">
                <a:solidFill>
                  <a:srgbClr val="1F497D"/>
                </a:solidFill>
              </a:rPr>
              <a:t>Solunum yolu enfeksiyonları </a:t>
            </a:r>
            <a:endParaRPr lang="tr-TR" altLang="tr-TR" dirty="0"/>
          </a:p>
        </p:txBody>
      </p:sp>
      <p:sp>
        <p:nvSpPr>
          <p:cNvPr id="23565" name="TextBox 1"/>
          <p:cNvSpPr txBox="1">
            <a:spLocks noChangeArrowheads="1"/>
          </p:cNvSpPr>
          <p:nvPr/>
        </p:nvSpPr>
        <p:spPr bwMode="auto">
          <a:xfrm>
            <a:off x="1534321" y="4564064"/>
            <a:ext cx="237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/>
            <a:r>
              <a:rPr lang="tr-TR" altLang="en-US" sz="3600" b="1">
                <a:solidFill>
                  <a:schemeClr val="accent1"/>
                </a:solidFill>
              </a:rPr>
              <a:t>%53 </a:t>
            </a:r>
          </a:p>
        </p:txBody>
      </p:sp>
      <p:sp>
        <p:nvSpPr>
          <p:cNvPr id="23566" name="TextBox 1"/>
          <p:cNvSpPr txBox="1">
            <a:spLocks noChangeArrowheads="1"/>
          </p:cNvSpPr>
          <p:nvPr/>
        </p:nvSpPr>
        <p:spPr bwMode="auto">
          <a:xfrm>
            <a:off x="6162675" y="160129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/>
            <a:r>
              <a:rPr lang="tr-TR" altLang="en-US" sz="3600" b="1"/>
              <a:t>%50 </a:t>
            </a:r>
          </a:p>
        </p:txBody>
      </p:sp>
      <p:pic>
        <p:nvPicPr>
          <p:cNvPr id="23567" name="Picture 8" descr="gravestone clipart transparent ile ilgili gÃ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21" y="4136049"/>
            <a:ext cx="10636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6106320" y="4621824"/>
            <a:ext cx="237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>
              <a:defRPr/>
            </a:pPr>
            <a:r>
              <a:rPr lang="tr-TR" altLang="en-US" sz="3600" b="1" dirty="0">
                <a:solidFill>
                  <a:schemeClr val="bg1">
                    <a:lumMod val="50000"/>
                  </a:schemeClr>
                </a:solidFill>
              </a:rPr>
              <a:t>%68 </a:t>
            </a:r>
          </a:p>
        </p:txBody>
      </p:sp>
      <p:sp>
        <p:nvSpPr>
          <p:cNvPr id="6" name="Down Arrow 5"/>
          <p:cNvSpPr/>
          <p:nvPr/>
        </p:nvSpPr>
        <p:spPr>
          <a:xfrm>
            <a:off x="3622677" y="1685924"/>
            <a:ext cx="476250" cy="84137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2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490121" y="4467227"/>
            <a:ext cx="476250" cy="84137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2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8062911" y="1613999"/>
            <a:ext cx="476250" cy="8413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2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8058945" y="4402749"/>
            <a:ext cx="476250" cy="84137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823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79816" y="300190"/>
            <a:ext cx="8229600" cy="39815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tr-TR" altLang="en-US" sz="2200" b="1" dirty="0" err="1">
                <a:solidFill>
                  <a:schemeClr val="accent1">
                    <a:lumMod val="75000"/>
                  </a:schemeClr>
                </a:solidFill>
              </a:rPr>
              <a:t>İnfluenza</a:t>
            </a:r>
            <a:r>
              <a:rPr lang="tr-TR" altLang="en-US" sz="2200" b="1" dirty="0">
                <a:solidFill>
                  <a:schemeClr val="accent1">
                    <a:lumMod val="75000"/>
                  </a:schemeClr>
                </a:solidFill>
              </a:rPr>
              <a:t> Aşılaması ve </a:t>
            </a:r>
            <a:r>
              <a:rPr lang="tr-TR" altLang="en-US" sz="2200" b="1" dirty="0" err="1">
                <a:solidFill>
                  <a:schemeClr val="accent1">
                    <a:lumMod val="75000"/>
                  </a:schemeClr>
                </a:solidFill>
              </a:rPr>
              <a:t>Mortalite</a:t>
            </a:r>
            <a:r>
              <a:rPr lang="tr-TR" altLang="en-US" sz="2200" b="1" dirty="0">
                <a:solidFill>
                  <a:schemeClr val="accent1">
                    <a:lumMod val="75000"/>
                  </a:schemeClr>
                </a:solidFill>
              </a:rPr>
              <a:t> Nedeni Spesifik Ölüm Üzerine Etkisi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3166" y="6256338"/>
            <a:ext cx="23114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902A1C-D4E1-436A-8E33-97D4977F891B}" type="slidenum">
              <a:rPr lang="tr-T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tr-TR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8683" y="6521451"/>
            <a:ext cx="8753475" cy="2000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700" dirty="0" err="1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Ref</a:t>
            </a:r>
            <a:r>
              <a:rPr lang="tr-TR" sz="700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en-US" sz="700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Wang CS, et al. </a:t>
            </a:r>
            <a:r>
              <a:rPr lang="en-US" sz="700" i="1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Vaccine.</a:t>
            </a:r>
            <a:r>
              <a:rPr lang="en-US" sz="700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 2007;25(7):1196-1203.  </a:t>
            </a:r>
          </a:p>
        </p:txBody>
      </p:sp>
      <p:pic>
        <p:nvPicPr>
          <p:cNvPr id="25605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06" r="7541" b="22261"/>
          <a:stretch/>
        </p:blipFill>
        <p:spPr bwMode="auto">
          <a:xfrm>
            <a:off x="417095" y="1056621"/>
            <a:ext cx="8646693" cy="395290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79816" y="5141626"/>
            <a:ext cx="9345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İnfluenza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aşılaması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ile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pnömoni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ve </a:t>
            </a: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KOAH’tan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ölümlerin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azalmasına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ilave olarak  inme, böbrek yetmezliği, diyabet ve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kanserden ölümlerde de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azalma olduğu gösterilmiştir.</a:t>
            </a:r>
          </a:p>
        </p:txBody>
      </p:sp>
    </p:spTree>
    <p:extLst>
      <p:ext uri="{BB962C8B-B14F-4D97-AF65-F5344CB8AC3E}">
        <p14:creationId xmlns="" xmlns:p14="http://schemas.microsoft.com/office/powerpoint/2010/main" val="1017298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576596" y="273133"/>
            <a:ext cx="8834103" cy="65730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Türkiye’de </a:t>
            </a:r>
            <a:r>
              <a:rPr lang="tr-TR" altLang="tr-T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İnfluenza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Aşısı Önerilen  ve </a:t>
            </a:r>
            <a:r>
              <a:rPr lang="tr-TR" altLang="tr-T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tr-TR" altLang="tr-T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tr-TR" altLang="tr-T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SGK 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Geri Ödeme Kapsamında Yer Alan Risk Grupları</a:t>
            </a:r>
            <a:endParaRPr lang="tr-TR" alt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xfrm>
            <a:off x="576597" y="1085389"/>
            <a:ext cx="8365958" cy="52014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 indent="0">
              <a:lnSpc>
                <a:spcPct val="150000"/>
              </a:lnSpc>
              <a:buClr>
                <a:srgbClr val="C00000"/>
              </a:buClr>
              <a:buSzPct val="95000"/>
              <a:buNone/>
            </a:pPr>
            <a:r>
              <a:rPr lang="tr-TR" altLang="ja-JP" sz="2000" dirty="0">
                <a:solidFill>
                  <a:srgbClr val="C00000"/>
                </a:solidFill>
                <a:latin typeface="Arial" panose="020B0604020202020204" pitchFamily="34" charset="0"/>
              </a:rPr>
              <a:t>1. ≥ 65 yaş ve üzeri bireyler ile huzur ve bakım evlerinde yaşayanlar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2. Astım dahil kronik akciğer hastalığı olan bireyler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3. Kronik kalp hastalığı olan bireyler</a:t>
            </a:r>
          </a:p>
          <a:p>
            <a:pPr marL="0" lvl="1" indent="0">
              <a:lnSpc>
                <a:spcPct val="150000"/>
              </a:lnSpc>
              <a:buClr>
                <a:srgbClr val="C00000"/>
              </a:buClr>
              <a:buSzPct val="95000"/>
              <a:buNone/>
            </a:pP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4. Diyabet dahil kronik </a:t>
            </a:r>
            <a:r>
              <a:rPr lang="tr-TR" altLang="ja-JP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metabolik</a:t>
            </a: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 hastalığı olan bireyler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5. Kronik böbrek yetmezliği olan bireyler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6. </a:t>
            </a:r>
            <a:r>
              <a:rPr lang="tr-TR" altLang="ja-JP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Hemoglobinopatisi</a:t>
            </a: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 olan çocuk ve yetişkinler, bağışıklık sistemi baskılanmış veya bağışıklık sistemini baskılayıcı ilaç tedavisi alanlar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7. Kronik </a:t>
            </a:r>
            <a:r>
              <a:rPr lang="tr-TR" altLang="ja-JP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Asetil</a:t>
            </a: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 Salisilik Asit (ASA) tedavisi almakta olan 6 ay-18 yaş arası çocuk ve </a:t>
            </a:r>
            <a:r>
              <a:rPr lang="tr-TR" altLang="ja-JP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adolesanlar</a:t>
            </a: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8.Gebeliğinin 2. veya 3. </a:t>
            </a:r>
            <a:r>
              <a:rPr lang="tr-TR" altLang="ja-JP" sz="2000" dirty="0" err="1">
                <a:solidFill>
                  <a:srgbClr val="002060"/>
                </a:solidFill>
                <a:latin typeface="Arial" panose="020B0604020202020204" pitchFamily="34" charset="0"/>
              </a:rPr>
              <a:t>trimesterinde</a:t>
            </a:r>
            <a:r>
              <a:rPr lang="tr-TR" altLang="ja-JP" sz="2000" dirty="0">
                <a:solidFill>
                  <a:srgbClr val="002060"/>
                </a:solidFill>
                <a:latin typeface="Arial" panose="020B0604020202020204" pitchFamily="34" charset="0"/>
              </a:rPr>
              <a:t> olan gebeler</a:t>
            </a:r>
          </a:p>
          <a:p>
            <a:pPr marL="0" indent="0">
              <a:buNone/>
            </a:pPr>
            <a:endParaRPr lang="tr-TR" altLang="en-US" sz="2400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D2A65D-4D12-49BC-A506-C406D618751D}" type="slidenum">
              <a:rPr lang="tr-T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tr-TR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6597" y="6167439"/>
            <a:ext cx="8753475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altLang="en-US" sz="1000" dirty="0">
                <a:latin typeface="Arial" charset="0"/>
                <a:cs typeface="Arial" charset="0"/>
                <a:hlinkClick r:id="rId3"/>
              </a:rPr>
              <a:t>http://www.sgk.gov.tr/wps/wcm/connect/cdc37cd0-7a98-4871-b053-70f9de5d67f2/duyuru_10102017_00.pdf?MOD=AJPERES&amp;CONVERT_TO=url&amp;CACHEID=cdc37cd0-7a98-4871-b053-70f9de5d67f2</a:t>
            </a:r>
            <a:r>
              <a:rPr lang="tr-TR" altLang="en-US" sz="1000" dirty="0">
                <a:latin typeface="Arial" charset="0"/>
                <a:cs typeface="Arial" charset="0"/>
              </a:rPr>
              <a:t>  </a:t>
            </a:r>
          </a:p>
          <a:p>
            <a:pPr>
              <a:defRPr/>
            </a:pPr>
            <a:r>
              <a:rPr lang="tr-TR" sz="1000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>
                <a:solidFill>
                  <a:schemeClr val="accent5">
                    <a:lumMod val="1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032254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561474" y="249252"/>
            <a:ext cx="8229600" cy="43338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tr-TR" altLang="en-US" sz="4000" dirty="0" err="1">
                <a:solidFill>
                  <a:schemeClr val="accent1">
                    <a:lumMod val="75000"/>
                  </a:schemeClr>
                </a:solidFill>
              </a:rPr>
              <a:t>İnflueza</a:t>
            </a:r>
            <a:r>
              <a:rPr lang="tr-TR" altLang="en-US" sz="4000" dirty="0">
                <a:solidFill>
                  <a:schemeClr val="accent1">
                    <a:lumMod val="75000"/>
                  </a:schemeClr>
                </a:solidFill>
              </a:rPr>
              <a:t> Aşı </a:t>
            </a:r>
            <a:r>
              <a:rPr lang="tr-TR" altLang="en-US" sz="4000" dirty="0" smtClean="0">
                <a:solidFill>
                  <a:schemeClr val="accent1">
                    <a:lumMod val="75000"/>
                  </a:schemeClr>
                </a:solidFill>
              </a:rPr>
              <a:t>Önerisi  </a:t>
            </a:r>
            <a:endParaRPr lang="tr-TR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597750" y="846471"/>
            <a:ext cx="8849226" cy="457008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Ülkemizde </a:t>
            </a:r>
            <a:r>
              <a:rPr lang="tr-TR" altLang="tr-TR" dirty="0" err="1" smtClean="0">
                <a:solidFill>
                  <a:schemeClr val="accent1">
                    <a:lumMod val="75000"/>
                  </a:schemeClr>
                </a:solidFill>
              </a:rPr>
              <a:t>influenza</a:t>
            </a:r>
            <a:r>
              <a:rPr lang="tr-TR" altLang="tr-TR" dirty="0" smtClean="0">
                <a:solidFill>
                  <a:schemeClr val="accent1">
                    <a:lumMod val="75000"/>
                  </a:schemeClr>
                </a:solidFill>
              </a:rPr>
              <a:t> vakaları Ekim-Mart ayları arasında sıklıkla görülür.</a:t>
            </a:r>
            <a:endParaRPr lang="tr-TR" altLang="tr-T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tr-TR" dirty="0" smtClean="0">
                <a:solidFill>
                  <a:schemeClr val="accent1">
                    <a:lumMod val="75000"/>
                  </a:schemeClr>
                </a:solidFill>
              </a:rPr>
              <a:t>65 yaş üstü bireylere ve kronik hastalığı olan herhangi bir yaştaki bireye Ekim-Mart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</a:rPr>
              <a:t>ayları </a:t>
            </a:r>
            <a:r>
              <a:rPr lang="tr-TR" altLang="tr-TR" dirty="0" smtClean="0">
                <a:solidFill>
                  <a:schemeClr val="accent1">
                    <a:lumMod val="75000"/>
                  </a:schemeClr>
                </a:solidFill>
              </a:rPr>
              <a:t>arasında </a:t>
            </a:r>
            <a:r>
              <a:rPr lang="tr-TR" altLang="tr-TR" dirty="0" err="1" smtClean="0">
                <a:solidFill>
                  <a:schemeClr val="accent1">
                    <a:lumMod val="75000"/>
                  </a:schemeClr>
                </a:solidFill>
              </a:rPr>
              <a:t>influenza</a:t>
            </a:r>
            <a:r>
              <a:rPr lang="tr-TR" altLang="tr-TR" dirty="0" smtClean="0">
                <a:solidFill>
                  <a:schemeClr val="accent1">
                    <a:lumMod val="75000"/>
                  </a:schemeClr>
                </a:solidFill>
              </a:rPr>
              <a:t> aşısı yaptırması önerilir.</a:t>
            </a:r>
            <a:endParaRPr lang="tr-TR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altLang="en-US" sz="5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B08D74-B024-4185-8647-37356069950D}" type="slidenum">
              <a:rPr lang="tr-T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tr-TR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Rectangle 21"/>
          <p:cNvSpPr>
            <a:spLocks noChangeArrowheads="1"/>
          </p:cNvSpPr>
          <p:nvPr/>
        </p:nvSpPr>
        <p:spPr bwMode="auto">
          <a:xfrm>
            <a:off x="561474" y="5865019"/>
            <a:ext cx="801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sz="1000" dirty="0">
                <a:hlinkClick r:id="rId3"/>
              </a:rPr>
              <a:t>1 https://grip.gov.tr/tr/nasil-korunurum</a:t>
            </a:r>
            <a:r>
              <a:rPr lang="en-US" altLang="tr-TR" sz="1000" dirty="0">
                <a:solidFill>
                  <a:srgbClr val="000000"/>
                </a:solidFill>
              </a:rPr>
              <a:t>.</a:t>
            </a:r>
            <a:endParaRPr lang="tr-TR" altLang="tr-TR" sz="1000" dirty="0">
              <a:solidFill>
                <a:srgbClr val="000000"/>
              </a:solidFill>
            </a:endParaRPr>
          </a:p>
          <a:p>
            <a:r>
              <a:rPr lang="tr-TR" altLang="tr-TR" sz="1000" dirty="0">
                <a:solidFill>
                  <a:srgbClr val="000000"/>
                </a:solidFill>
              </a:rPr>
              <a:t>2 </a:t>
            </a:r>
            <a:r>
              <a:rPr lang="en-US" altLang="tr-TR" sz="1000" dirty="0">
                <a:solidFill>
                  <a:srgbClr val="000000"/>
                </a:solidFill>
                <a:hlinkClick r:id="rId4"/>
              </a:rPr>
              <a:t>https://grip.gov.tr/tr/grip-asisi.html</a:t>
            </a:r>
            <a:r>
              <a:rPr lang="tr-TR" altLang="tr-TR" sz="1000" dirty="0">
                <a:solidFill>
                  <a:srgbClr val="000000"/>
                </a:solidFill>
              </a:rPr>
              <a:t> </a:t>
            </a:r>
            <a:endParaRPr lang="en-US" altLang="tr-TR" sz="10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765688098"/>
              </p:ext>
            </p:extLst>
          </p:nvPr>
        </p:nvGraphicFramePr>
        <p:xfrm>
          <a:off x="3132876" y="3806827"/>
          <a:ext cx="3908355" cy="14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9" cstate="print"/>
          <a:srcRect l="19584" t="60019" r="72434" b="30624"/>
          <a:stretch/>
        </p:blipFill>
        <p:spPr>
          <a:xfrm>
            <a:off x="597750" y="3870246"/>
            <a:ext cx="2529941" cy="1637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9" cstate="print"/>
          <a:srcRect l="37215" t="32573" r="54890" b="57915"/>
          <a:stretch/>
        </p:blipFill>
        <p:spPr>
          <a:xfrm>
            <a:off x="7025676" y="3870245"/>
            <a:ext cx="2416115" cy="1637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5153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06758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Yaşlılarda  Aşılanma Oranları, Türkiye</a:t>
            </a:r>
            <a:endParaRPr lang="tr-TR" sz="3600" b="1" dirty="0"/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8600737"/>
              </p:ext>
            </p:extLst>
          </p:nvPr>
        </p:nvGraphicFramePr>
        <p:xfrm>
          <a:off x="495300" y="966062"/>
          <a:ext cx="8915400" cy="489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B648-0235-491A-8B80-C10F2FE1FD7A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292745" y="6171685"/>
            <a:ext cx="522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DSÖ ve Avrupa Konseyi hedefi  %75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15211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3328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564022" y="1054101"/>
            <a:ext cx="73417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sz="2800" b="1" dirty="0" smtClean="0">
                <a:solidFill>
                  <a:schemeClr val="tx2"/>
                </a:solidFill>
              </a:rPr>
              <a:t>Sunum Planı </a:t>
            </a:r>
            <a:endParaRPr lang="tr-TR" altLang="en-US" sz="2800" b="1" dirty="0">
              <a:solidFill>
                <a:schemeClr val="tx2"/>
              </a:solidFill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92263"/>
            <a:ext cx="8229600" cy="45259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Dünyada </a:t>
            </a:r>
            <a:r>
              <a:rPr lang="tr-TR" altLang="tr-TR" sz="2000" b="1" dirty="0" err="1">
                <a:solidFill>
                  <a:schemeClr val="accent1">
                    <a:lumMod val="75000"/>
                  </a:schemeClr>
                </a:solidFill>
              </a:rPr>
              <a:t>İnfluenza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 Açısından Mevcut Durum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İ</a:t>
            </a:r>
            <a:r>
              <a:rPr lang="en-US" altLang="tr-TR" sz="2000" b="1" dirty="0" err="1">
                <a:solidFill>
                  <a:schemeClr val="accent1">
                    <a:lumMod val="75000"/>
                  </a:schemeClr>
                </a:solidFill>
              </a:rPr>
              <a:t>nfluenza</a:t>
            </a:r>
            <a:r>
              <a:rPr lang="tr-TR" altLang="tr-TR" sz="2000" b="1" dirty="0" err="1">
                <a:solidFill>
                  <a:schemeClr val="accent1">
                    <a:lumMod val="75000"/>
                  </a:schemeClr>
                </a:solidFill>
              </a:rPr>
              <a:t>nın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 Bulaşıcılığı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err="1">
                <a:solidFill>
                  <a:schemeClr val="accent1">
                    <a:lumMod val="75000"/>
                  </a:schemeClr>
                </a:solidFill>
              </a:rPr>
              <a:t>İnfluenzanın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 Ayırıcı </a:t>
            </a:r>
            <a:r>
              <a:rPr lang="tr-TR" altLang="tr-TR" sz="2000" b="1" dirty="0" smtClean="0">
                <a:solidFill>
                  <a:schemeClr val="accent1">
                    <a:lumMod val="75000"/>
                  </a:schemeClr>
                </a:solidFill>
              </a:rPr>
              <a:t>Özellikleri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İnfluenzanın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Her Sene Karşımıza Çıkma Nedeni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smtClean="0">
                <a:solidFill>
                  <a:schemeClr val="accent1">
                    <a:lumMod val="75000"/>
                  </a:schemeClr>
                </a:solidFill>
              </a:rPr>
              <a:t> 65 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Yaş Üstü Bireylerde </a:t>
            </a:r>
            <a:r>
              <a:rPr lang="tr-TR" altLang="tr-TR" sz="2000" b="1" dirty="0" err="1">
                <a:solidFill>
                  <a:schemeClr val="accent1">
                    <a:lumMod val="75000"/>
                  </a:schemeClr>
                </a:solidFill>
              </a:rPr>
              <a:t>İnfluenza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 Komplikasyonları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65 Yaş Üstü Bireylerde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İnfluenzaya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Bağlı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Morbidite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ve </a:t>
            </a:r>
            <a:r>
              <a:rPr lang="tr-TR" sz="2000" b="1" dirty="0" err="1">
                <a:solidFill>
                  <a:schemeClr val="accent1">
                    <a:lumMod val="75000"/>
                  </a:schemeClr>
                </a:solidFill>
              </a:rPr>
              <a:t>Mortalite</a:t>
            </a:r>
            <a:endParaRPr lang="tr-TR" altLang="tr-T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smtClean="0">
                <a:solidFill>
                  <a:schemeClr val="accent1">
                    <a:lumMod val="75000"/>
                  </a:schemeClr>
                </a:solidFill>
              </a:rPr>
              <a:t>65 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Yaş Üstü Bireylerde Aşılaması  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tr-TR" altLang="tr-TR" sz="2000" b="1" dirty="0" err="1">
                <a:solidFill>
                  <a:schemeClr val="accent1">
                    <a:lumMod val="75000"/>
                  </a:schemeClr>
                </a:solidFill>
              </a:rPr>
              <a:t>İnfluenza</a:t>
            </a: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 Sezonu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tr-TR" altLang="tr-TR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962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2" descr="world map cliparts transparent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" y="1337468"/>
            <a:ext cx="8818329" cy="467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849314" y="3438404"/>
            <a:ext cx="5235575" cy="1428750"/>
            <a:chOff x="0" y="49571"/>
            <a:chExt cx="5512011" cy="1541391"/>
          </a:xfrm>
        </p:grpSpPr>
        <p:sp>
          <p:nvSpPr>
            <p:cNvPr id="30" name="Up Arrow Callout 29"/>
            <p:cNvSpPr/>
            <p:nvPr/>
          </p:nvSpPr>
          <p:spPr>
            <a:xfrm rot="10800000">
              <a:off x="0" y="49571"/>
              <a:ext cx="5512011" cy="1541391"/>
            </a:xfrm>
            <a:prstGeom prst="upArrowCallout">
              <a:avLst>
                <a:gd name="adj1" fmla="val 14714"/>
                <a:gd name="adj2" fmla="val 17286"/>
                <a:gd name="adj3" fmla="val 25000"/>
                <a:gd name="adj4" fmla="val 64977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Up Arrow Callout 4"/>
            <p:cNvSpPr/>
            <p:nvPr/>
          </p:nvSpPr>
          <p:spPr>
            <a:xfrm rot="21600000">
              <a:off x="0" y="49571"/>
              <a:ext cx="5512011" cy="111665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99859" y="3599740"/>
            <a:ext cx="40831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Her yıl dünya genelinde </a:t>
            </a:r>
          </a:p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-5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milyon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kişi</a:t>
            </a: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ağır</a:t>
            </a: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hastalık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gelişir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tr-TR" alt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849313" y="1242512"/>
            <a:ext cx="5237162" cy="2378644"/>
            <a:chOff x="0" y="49571"/>
            <a:chExt cx="5512011" cy="1541391"/>
          </a:xfrm>
        </p:grpSpPr>
        <p:sp>
          <p:nvSpPr>
            <p:cNvPr id="23" name="Up Arrow Callout 22"/>
            <p:cNvSpPr/>
            <p:nvPr/>
          </p:nvSpPr>
          <p:spPr>
            <a:xfrm rot="10800000">
              <a:off x="0" y="49571"/>
              <a:ext cx="5512011" cy="1541391"/>
            </a:xfrm>
            <a:prstGeom prst="upArrowCallout">
              <a:avLst>
                <a:gd name="adj1" fmla="val 14714"/>
                <a:gd name="adj2" fmla="val 17286"/>
                <a:gd name="adj3" fmla="val 25000"/>
                <a:gd name="adj4" fmla="val 6497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Up Arrow Callout 4"/>
            <p:cNvSpPr/>
            <p:nvPr/>
          </p:nvSpPr>
          <p:spPr>
            <a:xfrm rot="21600000">
              <a:off x="0" y="49571"/>
              <a:ext cx="5512011" cy="1116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930275" y="1287464"/>
            <a:ext cx="51387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Çocukların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20-30%’u, Erişkinlerin 5-10%’u </a:t>
            </a:r>
            <a:r>
              <a:rPr lang="tr-TR" altLang="tr-TR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semptomatik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gribe yakalanırlar.  </a:t>
            </a:r>
            <a:endParaRPr lang="tr-TR" altLang="tr-TR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endParaRPr lang="tr-TR" altLang="tr-TR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tr-TR" altLang="tr-TR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Dünyada </a:t>
            </a:r>
            <a:r>
              <a:rPr lang="tr-TR" altLang="tr-T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her sene yaklaşık olarak.</a:t>
            </a:r>
            <a:endParaRPr lang="en-US" altLang="tr-TR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tr-TR" alt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500 milyon kişi gribe </a:t>
            </a:r>
            <a:r>
              <a:rPr lang="tr-TR" alt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yakalanmaktadır.</a:t>
            </a:r>
            <a:endParaRPr lang="tr-TR" alt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686476" y="6182639"/>
            <a:ext cx="8207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sz="7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1-WHO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tr-TR" altLang="en-US" sz="7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Influenza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r-TR" altLang="en-US" sz="7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Fact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r-TR" altLang="en-US" sz="7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Sheet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N</a:t>
            </a:r>
            <a:r>
              <a:rPr lang="tr-TR" altLang="en-US" sz="700" baseline="30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°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211, </a:t>
            </a:r>
            <a:r>
              <a:rPr lang="tr-TR" altLang="en-US" sz="7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March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2014. 07.08.2018 tarihinde </a:t>
            </a:r>
            <a:r>
              <a:rPr lang="tr-TR" altLang="en-US" sz="700" u="sng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4"/>
              </a:rPr>
              <a:t>http://www.who.int/mediacentre/factsheets/fs211/en/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adresinden ulaşılmıştır.</a:t>
            </a:r>
          </a:p>
          <a:p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2- WHO </a:t>
            </a:r>
            <a:r>
              <a:rPr lang="tr-TR" altLang="en-US" sz="7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Influenza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r-TR" altLang="en-US" sz="7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Disease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Information. 14.08.2018 tarihinde  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5"/>
              </a:rPr>
              <a:t>http://www.who.int/ith/diseases/influenza_seasonal/en/</a:t>
            </a:r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adresinden ulaşılmıştır. 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49314" y="4941889"/>
            <a:ext cx="5203825" cy="814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8016" tIns="128016" rIns="128016" bIns="12801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290-650 bin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kişi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yaşamını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yitirir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51559" y="178601"/>
            <a:ext cx="5849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tr-TR" altLang="tr-TR" sz="2400" b="1" dirty="0" smtClean="0">
                <a:solidFill>
                  <a:srgbClr val="002060"/>
                </a:solidFill>
              </a:rPr>
              <a:t>Dünyada </a:t>
            </a:r>
            <a:r>
              <a:rPr lang="tr-TR" altLang="tr-TR" sz="2400" b="1" dirty="0" err="1" smtClean="0">
                <a:solidFill>
                  <a:srgbClr val="002060"/>
                </a:solidFill>
              </a:rPr>
              <a:t>İnfluenza</a:t>
            </a:r>
            <a:r>
              <a:rPr lang="tr-TR" altLang="tr-TR" sz="2400" b="1" dirty="0" smtClean="0">
                <a:solidFill>
                  <a:srgbClr val="002060"/>
                </a:solidFill>
              </a:rPr>
              <a:t> Açısından Mevcut Durum</a:t>
            </a:r>
            <a:endParaRPr lang="tr-TR" altLang="tr-T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842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8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278451" y="145278"/>
            <a:ext cx="6335712" cy="77395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altLang="tr-TR" sz="4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tr-TR" altLang="tr-T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İ</a:t>
            </a:r>
            <a:r>
              <a:rPr lang="en-US" altLang="tr-TR" sz="3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nfluenza</a:t>
            </a:r>
            <a:r>
              <a:rPr lang="tr-TR" altLang="tr-TR" sz="3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nın</a:t>
            </a:r>
            <a:r>
              <a:rPr lang="tr-TR" altLang="tr-TR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Bulaşıcılığı</a:t>
            </a:r>
            <a:endParaRPr lang="en-US" altLang="tr-TR" sz="3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78451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en-US" sz="3600" b="1">
              <a:solidFill>
                <a:srgbClr val="444492"/>
              </a:solidFill>
              <a:latin typeface="+mn-lt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666572" y="6256659"/>
            <a:ext cx="5926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Refer</a:t>
            </a:r>
            <a:r>
              <a:rPr lang="tr-TR" altLang="en-US" sz="9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ans</a:t>
            </a:r>
            <a:r>
              <a:rPr lang="tr-TR" altLang="en-US" sz="9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  <a:endParaRPr lang="en-US" altLang="en-US" sz="9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altLang="en-US" sz="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1. Bridges CB, et al. (2003). Clinical Infectious Diseases, 37(8): 1094-1101.</a:t>
            </a:r>
            <a:endParaRPr lang="en-CA" altLang="en-US" sz="9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270" name="Content Placeholder 2"/>
          <p:cNvSpPr>
            <a:spLocks noGrp="1"/>
          </p:cNvSpPr>
          <p:nvPr>
            <p:ph idx="1"/>
          </p:nvPr>
        </p:nvSpPr>
        <p:spPr bwMode="auto">
          <a:xfrm>
            <a:off x="1447865" y="1364320"/>
            <a:ext cx="5688013" cy="23383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tr-TR" altLang="en-US" sz="1400" dirty="0"/>
              <a:t/>
            </a:r>
            <a:br>
              <a:rPr lang="tr-TR" altLang="en-US" sz="1400" dirty="0"/>
            </a:br>
            <a:r>
              <a:rPr lang="tr-TR" altLang="en-US" sz="1400" b="1" dirty="0" err="1">
                <a:solidFill>
                  <a:schemeClr val="accent1">
                    <a:lumMod val="75000"/>
                  </a:schemeClr>
                </a:solidFill>
              </a:rPr>
              <a:t>İnfluenza</a:t>
            </a:r>
            <a:r>
              <a:rPr lang="tr-TR" altLang="en-US" sz="1400" b="1" dirty="0">
                <a:solidFill>
                  <a:schemeClr val="accent1">
                    <a:lumMod val="75000"/>
                  </a:schemeClr>
                </a:solidFill>
              </a:rPr>
              <a:t>, kişiden kişiye kolayca yayılan oldukça bulaşıcı bir hastalıktır.</a:t>
            </a:r>
            <a:endParaRPr lang="en-US" alt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tr-TR" alt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tr-TR" altLang="en-US" sz="1400" b="1" dirty="0">
                <a:solidFill>
                  <a:schemeClr val="accent1">
                    <a:lumMod val="75000"/>
                  </a:schemeClr>
                </a:solidFill>
              </a:rPr>
              <a:t>Virüs kişiden kişiye solunum damlacıkları yoluyla bulaşır.</a:t>
            </a:r>
            <a:endParaRPr lang="en-US" alt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tr-TR" alt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tr-TR" altLang="en-US" sz="1400" b="1" dirty="0">
                <a:solidFill>
                  <a:schemeClr val="accent1">
                    <a:lumMod val="75000"/>
                  </a:schemeClr>
                </a:solidFill>
              </a:rPr>
              <a:t>Damlacıklar, </a:t>
            </a:r>
            <a:r>
              <a:rPr lang="tr-TR" altLang="en-US" sz="1400" b="1" dirty="0" err="1">
                <a:solidFill>
                  <a:schemeClr val="accent1">
                    <a:lumMod val="75000"/>
                  </a:schemeClr>
                </a:solidFill>
              </a:rPr>
              <a:t>inhalasyon</a:t>
            </a:r>
            <a:r>
              <a:rPr lang="tr-TR" altLang="en-US" sz="1400" b="1" dirty="0">
                <a:solidFill>
                  <a:schemeClr val="accent1">
                    <a:lumMod val="75000"/>
                  </a:schemeClr>
                </a:solidFill>
              </a:rPr>
              <a:t> veya </a:t>
            </a:r>
            <a:r>
              <a:rPr lang="tr-TR" altLang="en-US" sz="1400" b="1" dirty="0" err="1">
                <a:solidFill>
                  <a:schemeClr val="accent1">
                    <a:lumMod val="75000"/>
                  </a:schemeClr>
                </a:solidFill>
              </a:rPr>
              <a:t>inokülasyon</a:t>
            </a:r>
            <a:r>
              <a:rPr lang="tr-TR" altLang="en-US" sz="1400" b="1" dirty="0">
                <a:solidFill>
                  <a:schemeClr val="accent1">
                    <a:lumMod val="75000"/>
                  </a:schemeClr>
                </a:solidFill>
              </a:rPr>
              <a:t> yoluyla üst solunum yolundan konakçıya girer ve virüs solunum yoluna tutunur.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6" descr="C:\Users\I0326078\AppData\Local\Microsoft\Windows\Temporary Internet Files\Content.IE5\Q6VVS3SI\noun_48769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6637" y="1216553"/>
            <a:ext cx="581897" cy="490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Content Placeholder 2"/>
          <p:cNvSpPr txBox="1">
            <a:spLocks/>
          </p:cNvSpPr>
          <p:nvPr/>
        </p:nvSpPr>
        <p:spPr bwMode="auto">
          <a:xfrm>
            <a:off x="866637" y="1793121"/>
            <a:ext cx="7254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61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CB317"/>
              </a:buClr>
              <a:buFont typeface="Arial" panose="020B0604020202020204" pitchFamily="34" charset="0"/>
              <a:buNone/>
            </a:pPr>
            <a:r>
              <a:rPr lang="tr-TR" altLang="en-US" sz="1400" dirty="0">
                <a:solidFill>
                  <a:srgbClr val="7F7F7F"/>
                </a:solidFill>
                <a:latin typeface="+mn-lt"/>
              </a:rPr>
              <a:t>Temas</a:t>
            </a:r>
            <a:endParaRPr lang="en-US" altLang="en-US" sz="14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16" name="Picture 3" descr="C:\Users\I0326078\AppData\Local\Microsoft\Windows\Temporary Internet Files\Content.IE5\FBC17S31\noun_977232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024" y="2020090"/>
            <a:ext cx="519841" cy="479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I0326078\AppData\Local\Microsoft\Windows\Temporary Internet Files\Content.IE5\Q6VVS3SI\noun_20407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4706" y="2826946"/>
            <a:ext cx="537812" cy="656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Content Placeholder 2"/>
          <p:cNvSpPr txBox="1">
            <a:spLocks/>
          </p:cNvSpPr>
          <p:nvPr/>
        </p:nvSpPr>
        <p:spPr bwMode="auto">
          <a:xfrm>
            <a:off x="787465" y="2543832"/>
            <a:ext cx="1065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61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CB317"/>
              </a:buClr>
              <a:buFont typeface="Arial" panose="020B0604020202020204" pitchFamily="34" charset="0"/>
              <a:buNone/>
            </a:pPr>
            <a:r>
              <a:rPr lang="tr-TR" altLang="en-US" sz="1050" b="1">
                <a:solidFill>
                  <a:srgbClr val="7F7F7F"/>
                </a:solidFill>
                <a:latin typeface="+mn-lt"/>
              </a:rPr>
              <a:t>Damlacık</a:t>
            </a:r>
            <a:endParaRPr lang="en-US" altLang="en-US" sz="1050" b="1">
              <a:solidFill>
                <a:srgbClr val="7F7F7F"/>
              </a:solidFill>
              <a:latin typeface="+mn-lt"/>
            </a:endParaRPr>
          </a:p>
        </p:txBody>
      </p:sp>
      <p:sp>
        <p:nvSpPr>
          <p:cNvPr id="11276" name="Content Placeholder 2"/>
          <p:cNvSpPr txBox="1">
            <a:spLocks/>
          </p:cNvSpPr>
          <p:nvPr/>
        </p:nvSpPr>
        <p:spPr bwMode="auto">
          <a:xfrm>
            <a:off x="785840" y="3434156"/>
            <a:ext cx="9953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61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CB317"/>
              </a:buClr>
              <a:buFont typeface="Arial" panose="020B0604020202020204" pitchFamily="34" charset="0"/>
              <a:buNone/>
            </a:pPr>
            <a:r>
              <a:rPr lang="tr-TR" altLang="en-US" sz="1000" b="1" dirty="0">
                <a:solidFill>
                  <a:srgbClr val="7F7F7F"/>
                </a:solidFill>
                <a:latin typeface="+mn-lt"/>
              </a:rPr>
              <a:t>Havadan gelen </a:t>
            </a:r>
            <a:endParaRPr lang="en-US" altLang="en-US" sz="10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3358090" y="-1573490"/>
            <a:ext cx="2598738" cy="798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278" name="Content Placeholder 2"/>
          <p:cNvSpPr txBox="1">
            <a:spLocks/>
          </p:cNvSpPr>
          <p:nvPr/>
        </p:nvSpPr>
        <p:spPr bwMode="auto">
          <a:xfrm>
            <a:off x="1592123" y="5504189"/>
            <a:ext cx="633335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61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CB317"/>
              </a:buClr>
              <a:buFont typeface="Arial" panose="020B0604020202020204" pitchFamily="34" charset="0"/>
              <a:buNone/>
            </a:pPr>
            <a:r>
              <a:rPr lang="tr-TR" altLang="en-US" sz="1600" b="1" dirty="0" err="1" smtClean="0">
                <a:solidFill>
                  <a:schemeClr val="tx2"/>
                </a:solidFill>
                <a:latin typeface="+mn-lt"/>
              </a:rPr>
              <a:t>İnfluenza</a:t>
            </a:r>
            <a:r>
              <a:rPr lang="tr-TR" altLang="en-US" sz="1600" b="1" dirty="0" smtClean="0">
                <a:solidFill>
                  <a:schemeClr val="tx2"/>
                </a:solidFill>
                <a:latin typeface="+mn-lt"/>
              </a:rPr>
              <a:t> dahil olmak üzere bulaşıcı hastalıklar </a:t>
            </a:r>
            <a:r>
              <a:rPr lang="tr-TR" altLang="en-US" sz="1600" b="1" dirty="0">
                <a:solidFill>
                  <a:schemeClr val="tx2"/>
                </a:solidFill>
                <a:latin typeface="+mn-lt"/>
              </a:rPr>
              <a:t>toplu alanlarda </a:t>
            </a:r>
            <a:r>
              <a:rPr lang="tr-TR" altLang="en-US" sz="1600" b="1" dirty="0" smtClean="0">
                <a:solidFill>
                  <a:schemeClr val="tx2"/>
                </a:solidFill>
                <a:latin typeface="+mn-lt"/>
              </a:rPr>
              <a:t>daha hızlı yayılır.</a:t>
            </a:r>
            <a:endParaRPr lang="en-US" altLang="en-US" sz="16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1279" name="Group 4"/>
          <p:cNvGrpSpPr>
            <a:grpSpLocks/>
          </p:cNvGrpSpPr>
          <p:nvPr/>
        </p:nvGrpSpPr>
        <p:grpSpPr bwMode="auto">
          <a:xfrm>
            <a:off x="1516232" y="3903998"/>
            <a:ext cx="6508268" cy="2189154"/>
            <a:chOff x="3131826" y="1719610"/>
            <a:chExt cx="6265522" cy="1789325"/>
          </a:xfrm>
        </p:grpSpPr>
        <p:grpSp>
          <p:nvGrpSpPr>
            <p:cNvPr id="11280" name="Group 23"/>
            <p:cNvGrpSpPr>
              <a:grpSpLocks/>
            </p:cNvGrpSpPr>
            <p:nvPr/>
          </p:nvGrpSpPr>
          <p:grpSpPr bwMode="auto">
            <a:xfrm>
              <a:off x="3524592" y="1892268"/>
              <a:ext cx="1047408" cy="892042"/>
              <a:chOff x="1331640" y="1446217"/>
              <a:chExt cx="1047408" cy="89204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1640" y="1446217"/>
                <a:ext cx="1047408" cy="89204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5314" y="1627533"/>
                <a:ext cx="540060" cy="620132"/>
              </a:xfrm>
              <a:prstGeom prst="rect">
                <a:avLst/>
              </a:prstGeom>
            </p:spPr>
          </p:pic>
        </p:grpSp>
        <p:grpSp>
          <p:nvGrpSpPr>
            <p:cNvPr id="11281" name="Group 26"/>
            <p:cNvGrpSpPr>
              <a:grpSpLocks/>
            </p:cNvGrpSpPr>
            <p:nvPr/>
          </p:nvGrpSpPr>
          <p:grpSpPr bwMode="auto">
            <a:xfrm>
              <a:off x="5624519" y="1719610"/>
              <a:ext cx="1710451" cy="1101603"/>
              <a:chOff x="3824319" y="1070608"/>
              <a:chExt cx="1710451" cy="1101603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24319" y="1070608"/>
                <a:ext cx="1484976" cy="109568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48169" y="1640409"/>
                <a:ext cx="686601" cy="531802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48317" y="1881951"/>
              <a:ext cx="1226995" cy="99503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31826" y="1780592"/>
              <a:ext cx="6265522" cy="17283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1284" name="Content Placeholder 2"/>
            <p:cNvSpPr txBox="1">
              <a:spLocks/>
            </p:cNvSpPr>
            <p:nvPr/>
          </p:nvSpPr>
          <p:spPr bwMode="auto">
            <a:xfrm>
              <a:off x="3489109" y="2784310"/>
              <a:ext cx="1391588" cy="260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19138" indent="-26193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ACB317"/>
                </a:buClr>
                <a:buFont typeface="Arial" panose="020B0604020202020204" pitchFamily="34" charset="0"/>
                <a:buNone/>
              </a:pPr>
              <a:r>
                <a:rPr lang="tr-TR" altLang="en-US" sz="1200" b="1" dirty="0">
                  <a:solidFill>
                    <a:srgbClr val="7F7F7F"/>
                  </a:solidFill>
                  <a:latin typeface="+mn-lt"/>
                </a:rPr>
                <a:t>Uzun süreli bakım</a:t>
              </a:r>
              <a:endParaRPr lang="en-US" altLang="en-US" sz="1200" b="1" dirty="0">
                <a:solidFill>
                  <a:srgbClr val="7F7F7F"/>
                </a:solidFill>
                <a:latin typeface="+mn-lt"/>
              </a:endParaRPr>
            </a:p>
          </p:txBody>
        </p:sp>
        <p:sp>
          <p:nvSpPr>
            <p:cNvPr id="11285" name="Content Placeholder 2"/>
            <p:cNvSpPr txBox="1">
              <a:spLocks/>
            </p:cNvSpPr>
            <p:nvPr/>
          </p:nvSpPr>
          <p:spPr bwMode="auto">
            <a:xfrm>
              <a:off x="5872685" y="2791218"/>
              <a:ext cx="1551366" cy="230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19138" indent="-26193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ACB317"/>
                </a:buClr>
                <a:buFont typeface="Arial" panose="020B0604020202020204" pitchFamily="34" charset="0"/>
                <a:buNone/>
              </a:pPr>
              <a:r>
                <a:rPr lang="tr-TR" altLang="en-US" sz="1200" b="1" dirty="0">
                  <a:solidFill>
                    <a:srgbClr val="7F7F7F"/>
                  </a:solidFill>
                  <a:latin typeface="+mn-lt"/>
                </a:rPr>
                <a:t> Huzurevleri</a:t>
              </a:r>
              <a:endParaRPr lang="en-US" altLang="en-US" sz="1200" b="1" dirty="0">
                <a:solidFill>
                  <a:srgbClr val="7F7F7F"/>
                </a:solidFill>
                <a:latin typeface="+mn-lt"/>
              </a:endParaRPr>
            </a:p>
          </p:txBody>
        </p:sp>
        <p:sp>
          <p:nvSpPr>
            <p:cNvPr id="11286" name="Content Placeholder 2"/>
            <p:cNvSpPr txBox="1">
              <a:spLocks/>
            </p:cNvSpPr>
            <p:nvPr/>
          </p:nvSpPr>
          <p:spPr bwMode="auto">
            <a:xfrm>
              <a:off x="7809183" y="2854353"/>
              <a:ext cx="1465373" cy="260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19138" indent="-26193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ACB317"/>
                </a:buClr>
                <a:buFont typeface="Arial" panose="020B0604020202020204" pitchFamily="34" charset="0"/>
                <a:buNone/>
              </a:pPr>
              <a:r>
                <a:rPr lang="tr-TR" altLang="en-US" sz="1200" b="1" dirty="0">
                  <a:solidFill>
                    <a:srgbClr val="7F7F7F"/>
                  </a:solidFill>
                  <a:latin typeface="+mn-lt"/>
                </a:rPr>
                <a:t> Hastaneler</a:t>
              </a:r>
              <a:endParaRPr lang="en-US" altLang="en-US" sz="1200" b="1" dirty="0">
                <a:solidFill>
                  <a:srgbClr val="7F7F7F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6939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8151224"/>
              </p:ext>
            </p:extLst>
          </p:nvPr>
        </p:nvGraphicFramePr>
        <p:xfrm>
          <a:off x="624254" y="1195753"/>
          <a:ext cx="8466992" cy="50028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9371">
                  <a:extLst>
                    <a:ext uri="{9D8B030D-6E8A-4147-A177-3AD203B41FA5}">
                      <a16:colId xmlns="" xmlns:a16="http://schemas.microsoft.com/office/drawing/2014/main" val="3839631495"/>
                    </a:ext>
                  </a:extLst>
                </a:gridCol>
                <a:gridCol w="3482416">
                  <a:extLst>
                    <a:ext uri="{9D8B030D-6E8A-4147-A177-3AD203B41FA5}">
                      <a16:colId xmlns="" xmlns:a16="http://schemas.microsoft.com/office/drawing/2014/main" val="4247611333"/>
                    </a:ext>
                  </a:extLst>
                </a:gridCol>
                <a:gridCol w="2525205">
                  <a:extLst>
                    <a:ext uri="{9D8B030D-6E8A-4147-A177-3AD203B41FA5}">
                      <a16:colId xmlns="" xmlns:a16="http://schemas.microsoft.com/office/drawing/2014/main" val="770460615"/>
                    </a:ext>
                  </a:extLst>
                </a:gridCol>
              </a:tblGrid>
              <a:tr h="48506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Belirti ve Bulgular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Grip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Soğuk</a:t>
                      </a:r>
                      <a:r>
                        <a:rPr lang="tr-TR" baseline="0" dirty="0" smtClean="0"/>
                        <a:t> Algınlığı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2792987"/>
                  </a:ext>
                </a:extLst>
              </a:tr>
              <a:tr h="48506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Başlangıç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Ani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Yavaş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934603"/>
                  </a:ext>
                </a:extLst>
              </a:tr>
              <a:tr h="48506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Ateş/Titreme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Sık-Yüksek, 3-4</a:t>
                      </a:r>
                      <a:r>
                        <a:rPr lang="tr-T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gün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Nadir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9637191"/>
                  </a:ext>
                </a:extLst>
              </a:tr>
              <a:tr h="48506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Öksürük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Sık, Şiddetli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Daha az sık ,Hafif-Orta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2113565"/>
                  </a:ext>
                </a:extLst>
              </a:tr>
              <a:tr h="48506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Baş ağrısı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Belirgin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Nadir-Hafif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4644262"/>
                  </a:ext>
                </a:extLst>
              </a:tr>
              <a:tr h="48506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Kas ağrısı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Sıklıkla</a:t>
                      </a:r>
                      <a:r>
                        <a:rPr lang="tr-T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ve genellikle  şiddetli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Hafif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8680226"/>
                  </a:ext>
                </a:extLst>
              </a:tr>
              <a:tr h="48506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Kırıklık ve Güçsüzlük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Sıklıkla,2-3 hafta sürebilir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Çok Hafif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3746043"/>
                  </a:ext>
                </a:extLst>
              </a:tr>
              <a:tr h="48506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Burun akıntısı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Bazen 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Belirleyici</a:t>
                      </a:r>
                      <a:r>
                        <a:rPr lang="tr-T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özellik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1463988"/>
                  </a:ext>
                </a:extLst>
              </a:tr>
              <a:tr h="637284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Hapşırma  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Bazen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Belirleyici</a:t>
                      </a:r>
                      <a:r>
                        <a:rPr lang="tr-T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özellik</a:t>
                      </a:r>
                      <a:endParaRPr lang="tr-TR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2655853"/>
                  </a:ext>
                </a:extLst>
              </a:tr>
              <a:tr h="48506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Boğaz ağrısı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Bazen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Genellikle</a:t>
                      </a:r>
                      <a:r>
                        <a:rPr lang="tr-TR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ilk belirti</a:t>
                      </a:r>
                      <a:endParaRPr lang="tr-T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335526"/>
                  </a:ext>
                </a:extLst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B648-0235-491A-8B80-C10F2FE1FD7A}" type="datetime1">
              <a:rPr lang="tr-TR" smtClean="0"/>
              <a:pPr/>
              <a:t>03.01.2019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43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4F133-647E-4A15-95C5-4086A9D534C3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 bwMode="auto">
          <a:xfrm>
            <a:off x="1753984" y="274638"/>
            <a:ext cx="7248699" cy="531697"/>
          </a:xfrm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defRPr/>
            </a:pPr>
            <a:r>
              <a:rPr lang="tr-TR" altLang="tr-TR" sz="2800" b="1" dirty="0" err="1" smtClean="0">
                <a:solidFill>
                  <a:schemeClr val="accent1">
                    <a:lumMod val="75000"/>
                  </a:schemeClr>
                </a:solidFill>
              </a:rPr>
              <a:t>İnfluenzanın</a:t>
            </a:r>
            <a:r>
              <a:rPr lang="tr-TR" altLang="tr-TR" sz="2800" b="1" dirty="0" smtClean="0">
                <a:solidFill>
                  <a:schemeClr val="accent1">
                    <a:lumMod val="75000"/>
                  </a:schemeClr>
                </a:solidFill>
              </a:rPr>
              <a:t> Ayırıcı Özellikleri </a:t>
            </a:r>
            <a:endParaRPr lang="tr-TR" altLang="tr-TR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341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3264" y="5959255"/>
            <a:ext cx="8075612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tr-TR" sz="1050" dirty="0">
                <a:solidFill>
                  <a:schemeClr val="accent1">
                    <a:lumMod val="75000"/>
                  </a:schemeClr>
                </a:solidFill>
              </a:rPr>
              <a:t>https://grip.gov.tr/tr/merak-ettikleriniz.html </a:t>
            </a:r>
            <a:endParaRPr lang="tr-TR" sz="105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3088" y="319088"/>
            <a:ext cx="7272337" cy="44110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b="1" dirty="0" err="1" smtClean="0">
                <a:solidFill>
                  <a:schemeClr val="accent1">
                    <a:lumMod val="75000"/>
                  </a:schemeClr>
                </a:solidFill>
              </a:rPr>
              <a:t>İnfluenzanın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Her Sene Karşımıza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Çıkma Nedeni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4" name="Picture 2" descr="influenza virus visual transparent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4" y="1402549"/>
            <a:ext cx="12065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2143128" y="1778788"/>
            <a:ext cx="6624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tr-TR" altLang="en-US" sz="2400" dirty="0" err="1">
                <a:solidFill>
                  <a:schemeClr val="accent1">
                    <a:lumMod val="75000"/>
                  </a:schemeClr>
                </a:solidFill>
              </a:rPr>
              <a:t>Influenza</a:t>
            </a:r>
            <a:r>
              <a:rPr lang="tr-TR" altLang="en-US" sz="2400" dirty="0">
                <a:solidFill>
                  <a:schemeClr val="accent1">
                    <a:lumMod val="75000"/>
                  </a:schemeClr>
                </a:solidFill>
              </a:rPr>
              <a:t> virüsleri her yıl değişiyorlar. 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6" name="Picture 4" descr="watch cliparts transparent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8" y="2734463"/>
            <a:ext cx="841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2127252" y="2915437"/>
            <a:ext cx="6913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tr-TR" altLang="en-US" sz="2400">
                <a:solidFill>
                  <a:schemeClr val="accent1">
                    <a:lumMod val="75000"/>
                  </a:schemeClr>
                </a:solidFill>
              </a:rPr>
              <a:t>Bu sebeple influenzaya karşı bağışıklık uzun süreli değildir.</a:t>
            </a:r>
            <a:endParaRPr lang="en-US" alt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2143127" y="4418800"/>
            <a:ext cx="6913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tr-TR" altLang="en-US" sz="2400">
                <a:solidFill>
                  <a:schemeClr val="accent1">
                    <a:lumMod val="75000"/>
                  </a:schemeClr>
                </a:solidFill>
              </a:rPr>
              <a:t>Aşı, yapıldığı grip sezonu için etkili olmaktadır.</a:t>
            </a:r>
            <a:endParaRPr lang="en-US" alt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7" y="4145750"/>
            <a:ext cx="11223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5094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61827" y="303214"/>
            <a:ext cx="8229600" cy="50863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tr-TR" altLang="tr-TR" sz="2800" b="1" dirty="0" smtClean="0">
                <a:solidFill>
                  <a:schemeClr val="accent1">
                    <a:lumMod val="75000"/>
                  </a:schemeClr>
                </a:solidFill>
              </a:rPr>
              <a:t>65 Yaş Üstü Bireylerde İnfluenza </a:t>
            </a:r>
            <a:r>
              <a:rPr lang="tr-TR" altLang="tr-TR" sz="2800" b="1" dirty="0">
                <a:solidFill>
                  <a:schemeClr val="accent1">
                    <a:lumMod val="75000"/>
                  </a:schemeClr>
                </a:solidFill>
              </a:rPr>
              <a:t>Komplikasyonları</a:t>
            </a:r>
            <a:br>
              <a:rPr lang="tr-TR" altLang="tr-TR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altLang="tr-TR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tr-TR" altLang="tr-TR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45687"/>
            <a:ext cx="8915400" cy="232990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İnfluenza, yaşlılarda gençlerden daha şiddetli komplikasyonlara neden olabilir: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</a:rPr>
              <a:t>Pnömoni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tr-TR" sz="2400" dirty="0" err="1">
                <a:solidFill>
                  <a:schemeClr val="accent1">
                    <a:lumMod val="75000"/>
                  </a:schemeClr>
                </a:solidFill>
              </a:rPr>
              <a:t>Miyokardit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Kronik bronşit ve diğer solunum yolu hastalıklarının kötüleşmesi </a:t>
            </a:r>
          </a:p>
          <a:p>
            <a:pPr marL="457200" lvl="1" indent="0">
              <a:buNone/>
              <a:defRPr/>
            </a:pP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A7092D-2560-4F89-9BD1-6EFD778C6F5A}" type="slidenum">
              <a:rPr lang="tr-TR" altLang="en-US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pPr/>
              <a:t>7</a:t>
            </a:fld>
            <a:endParaRPr lang="tr-TR" altLang="en-US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5805488"/>
            <a:ext cx="9002713" cy="67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tr-TR" sz="105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>
              <a:defRPr/>
            </a:pPr>
            <a:r>
              <a:rPr lang="tr-TR" sz="8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Reference: WHO. Influenza (seasonal). Fact sheet No. 211. March 2014. Available at URL: http://www.who.int/mediacentre/factsheets/fs211/en/2. Dao CN, et al. J Infect Dis. 2010; 202: 881−8. 3. US CDC. Influenza. Epidemiology ve prevention of vaccine-preventable diseases. The Pink Book (12th edition), 2011. Available from: http://www.cdc.gov/vaccines/pubs/pinkbook/flu.html 4. WHO. Wkly Epidemiol Rec. 2005; 80: 279–88. 5. WHO. Weekly Epidemiol Rec. 2012a; 47: 461–76.</a:t>
            </a:r>
          </a:p>
        </p:txBody>
      </p:sp>
      <p:pic>
        <p:nvPicPr>
          <p:cNvPr id="17414" name="Picture 2" descr="X:\Pharma Clients\Sanofi Pasteur\2014 Programs\Fluzone\W14-244  Comorbidities slide deck\ART\83832958_co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52" y="3803932"/>
            <a:ext cx="23622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" descr="X:\Pharma Clients\Sanofi Pasteur\2014 Programs\Fluzone\W14-244  Comorbidities slide deck\ART\185231085_c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42"/>
          <a:stretch>
            <a:fillRect/>
          </a:stretch>
        </p:blipFill>
        <p:spPr bwMode="auto">
          <a:xfrm>
            <a:off x="5676798" y="3926452"/>
            <a:ext cx="16033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3774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57" y="263229"/>
            <a:ext cx="8566981" cy="55716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65 Yaş Üstü Bireylerde </a:t>
            </a:r>
            <a:r>
              <a:rPr lang="tr-TR" sz="2400" b="1" dirty="0" err="1" smtClean="0">
                <a:solidFill>
                  <a:schemeClr val="accent1">
                    <a:lumMod val="75000"/>
                  </a:schemeClr>
                </a:solidFill>
              </a:rPr>
              <a:t>İnfluenzaya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 Bağlı </a:t>
            </a:r>
            <a:r>
              <a:rPr lang="tr-TR" sz="2400" b="1" dirty="0" err="1" smtClean="0"/>
              <a:t>Morbidite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Mortalite</a:t>
            </a:r>
            <a:endParaRPr lang="tr-TR" sz="24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920750" y="1830389"/>
            <a:ext cx="8154988" cy="40846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tr-TR" altLang="en-US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A7BA15-6BAF-4251-8F12-6E8B9291C1A1}" type="slidenum">
              <a:rPr lang="tr-T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tr-TR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0750" y="1253792"/>
            <a:ext cx="3168650" cy="10445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İnfluenza’dan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ölüm riski yaşlılarda ~10 kat daha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fazladır.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20630" y="1155701"/>
            <a:ext cx="3436907" cy="113347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65 yaş üstü kişilerde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influenza</a:t>
            </a:r>
            <a:r>
              <a:rPr lang="tr-TR" dirty="0">
                <a:latin typeface="Arial" pitchFamily="34" charset="0"/>
                <a:cs typeface="Arial" pitchFamily="34" charset="0"/>
              </a:rPr>
              <a:t> kaynaklı hastane yatış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oranı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%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50-70 olarak gerçekleşmektedir.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817019"/>
            <a:ext cx="11715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90" y="3744820"/>
            <a:ext cx="1591298" cy="122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33" t="7309" r="9117" b="2328"/>
          <a:stretch>
            <a:fillRect/>
          </a:stretch>
        </p:blipFill>
        <p:spPr bwMode="auto">
          <a:xfrm>
            <a:off x="5553187" y="2817019"/>
            <a:ext cx="14351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849314" y="5983289"/>
            <a:ext cx="87534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sz="700" dirty="0" err="1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tr-TR" altLang="en-US" sz="7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CDC. Prevention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snd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Control of Influenza with Vaccines. Recommendations of the Advisory Committee on Immunization Practices. (ACIP)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Morbidty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and Mortality Weekly Report Sept 20, 2013. Vol.62/N0.7</a:t>
            </a:r>
            <a:endParaRPr lang="tr-TR" altLang="en-US" sz="7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CDC-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Sahyıun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NR.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Lentzner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H,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Hoyert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D. Robinson KN. Trends in Causes of Death Among the Elderly. Aging Trends No. 1. Hyattsville, Maryland: National Center for Health Statistics. 2001. 20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Temmuz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2016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tarihinde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7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http://www.cdc.gov/nchs/data/ahcd/agingtrends/01death.pdf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adresinden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ulaşılmıştır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tr-TR" altLang="en-US" sz="7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altLang="en-US" sz="700" dirty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CDC. What You Should Know and Do this Flu Season If You Are 65 Years and Older. 20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Temmuz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2016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tarihinde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700" u="sng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http://www.cdc.gov/flu/about/disease/65over.htm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Adresinden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700" dirty="0" err="1">
                <a:solidFill>
                  <a:schemeClr val="accent1">
                    <a:lumMod val="75000"/>
                  </a:schemeClr>
                </a:solidFill>
              </a:rPr>
              <a:t>ulaşılmıştır</a:t>
            </a:r>
            <a:r>
              <a:rPr lang="en-US" altLang="en-US" sz="7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tr-TR" altLang="en-US" sz="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23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81000" y="309563"/>
            <a:ext cx="8696326" cy="42341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r-TR" altLang="fr-FR" sz="2000" b="1" dirty="0" err="1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İ</a:t>
            </a:r>
            <a:r>
              <a:rPr lang="tr-TR" altLang="fr-FR" sz="2000" b="1" dirty="0" err="1" smtClean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nfluenzaya</a:t>
            </a:r>
            <a:r>
              <a:rPr lang="tr-TR" altLang="fr-FR" sz="20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 Bağlı Kronik Hastalıkların Akut Ataklarında ve Ölümlerde Artış </a:t>
            </a:r>
            <a:endParaRPr lang="fr-FR" altLang="fr-FR" sz="2000" b="1" dirty="0">
              <a:solidFill>
                <a:schemeClr val="accent1">
                  <a:lumMod val="75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478" y="6018256"/>
            <a:ext cx="60864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800" b="1" dirty="0">
                <a:solidFill>
                  <a:srgbClr val="444492"/>
                </a:solidFill>
                <a:latin typeface="Arial" charset="0"/>
                <a:cs typeface="Arial" charset="0"/>
              </a:rPr>
              <a:t>References:</a:t>
            </a:r>
          </a:p>
          <a:p>
            <a:pPr marL="114300" indent="-114300" algn="just">
              <a:buClr>
                <a:srgbClr val="444492"/>
              </a:buClr>
              <a:buFontTx/>
              <a:buAutoNum type="arabicPeriod"/>
              <a:defRPr/>
            </a:pPr>
            <a:r>
              <a:rPr lang="en-US" sz="800" dirty="0" err="1">
                <a:solidFill>
                  <a:srgbClr val="444492"/>
                </a:solidFill>
                <a:latin typeface="Arial" charset="0"/>
                <a:cs typeface="Arial" charset="0"/>
              </a:rPr>
              <a:t>Schanzer</a:t>
            </a:r>
            <a:r>
              <a:rPr lang="en-US" sz="800" dirty="0">
                <a:solidFill>
                  <a:srgbClr val="444492"/>
                </a:solidFill>
                <a:latin typeface="Arial" charset="0"/>
                <a:cs typeface="Arial" charset="0"/>
              </a:rPr>
              <a:t> DL, et al. (2008). Vaccine, 26, 4697–4703. </a:t>
            </a:r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596899" y="1046299"/>
            <a:ext cx="8247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en-US" sz="1600" b="1" dirty="0">
                <a:solidFill>
                  <a:schemeClr val="accent1">
                    <a:lumMod val="75000"/>
                  </a:schemeClr>
                </a:solidFill>
              </a:rPr>
              <a:t>65 yaş ve üzeri kişilerde </a:t>
            </a:r>
            <a:r>
              <a:rPr lang="tr-TR" altLang="en-US" sz="1600" b="1" dirty="0" err="1">
                <a:solidFill>
                  <a:schemeClr val="accent1">
                    <a:lumMod val="75000"/>
                  </a:schemeClr>
                </a:solidFill>
              </a:rPr>
              <a:t>influenzaya</a:t>
            </a:r>
            <a:r>
              <a:rPr lang="tr-TR" altLang="en-US" sz="1600" b="1" dirty="0">
                <a:solidFill>
                  <a:schemeClr val="accent1">
                    <a:lumMod val="75000"/>
                  </a:schemeClr>
                </a:solidFill>
              </a:rPr>
              <a:t> bağlı </a:t>
            </a:r>
            <a:r>
              <a:rPr lang="tr-TR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olarak</a:t>
            </a:r>
            <a:r>
              <a:rPr lang="tr-TR" altLang="en-US" sz="14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tr-TR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kronik </a:t>
            </a:r>
            <a:r>
              <a:rPr lang="tr-TR" altLang="en-US" sz="1600" b="1" dirty="0" smtClean="0">
                <a:solidFill>
                  <a:srgbClr val="C00000"/>
                </a:solidFill>
              </a:rPr>
              <a:t>hastalıkların akut atakları </a:t>
            </a:r>
            <a:r>
              <a:rPr lang="tr-TR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artar ve hem </a:t>
            </a:r>
            <a:r>
              <a:rPr lang="tr-TR" altLang="en-US" sz="1600" b="1" dirty="0" smtClean="0">
                <a:solidFill>
                  <a:srgbClr val="C00000"/>
                </a:solidFill>
              </a:rPr>
              <a:t>kronik hastalıklara bağlı hastane yatışlarında </a:t>
            </a:r>
            <a:r>
              <a:rPr lang="tr-TR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artış hem de </a:t>
            </a:r>
            <a:r>
              <a:rPr lang="tr-TR" altLang="en-US" sz="1600" b="1" dirty="0" smtClean="0">
                <a:solidFill>
                  <a:srgbClr val="C00000"/>
                </a:solidFill>
              </a:rPr>
              <a:t>ataklar sonucu ölümler</a:t>
            </a:r>
            <a:r>
              <a:rPr lang="tr-TR" alt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altLang="en-US" sz="1600" b="1" dirty="0" smtClean="0">
                <a:solidFill>
                  <a:srgbClr val="FF0000"/>
                </a:solidFill>
              </a:rPr>
              <a:t>meydana gelir.</a:t>
            </a:r>
            <a:endParaRPr lang="tr-TR" altLang="en-US" sz="1600" dirty="0">
              <a:solidFill>
                <a:srgbClr val="FF0000"/>
              </a:solidFill>
            </a:endParaRPr>
          </a:p>
        </p:txBody>
      </p:sp>
      <p:sp>
        <p:nvSpPr>
          <p:cNvPr id="21509" name="AutoShape 2" descr="https://d30y9cdsu7xlg0.cloudfront.net/png/195659-200.png"/>
          <p:cNvSpPr>
            <a:spLocks noChangeAspect="1" noChangeArrowheads="1"/>
          </p:cNvSpPr>
          <p:nvPr/>
        </p:nvSpPr>
        <p:spPr bwMode="auto">
          <a:xfrm>
            <a:off x="444500" y="-182563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444492"/>
              </a:solidFill>
            </a:endParaRPr>
          </a:p>
        </p:txBody>
      </p:sp>
      <p:sp>
        <p:nvSpPr>
          <p:cNvPr id="21510" name="AutoShape 4" descr="https://d30y9cdsu7xlg0.cloudfront.net/png/195659-200.png"/>
          <p:cNvSpPr>
            <a:spLocks noChangeAspect="1" noChangeArrowheads="1"/>
          </p:cNvSpPr>
          <p:nvPr/>
        </p:nvSpPr>
        <p:spPr bwMode="auto">
          <a:xfrm>
            <a:off x="596900" y="20638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444492"/>
              </a:solidFill>
            </a:endParaRPr>
          </a:p>
        </p:txBody>
      </p:sp>
      <p:grpSp>
        <p:nvGrpSpPr>
          <p:cNvPr id="21511" name="Group 1"/>
          <p:cNvGrpSpPr>
            <a:grpSpLocks/>
          </p:cNvGrpSpPr>
          <p:nvPr/>
        </p:nvGrpSpPr>
        <p:grpSpPr bwMode="auto">
          <a:xfrm>
            <a:off x="749300" y="2082787"/>
            <a:ext cx="8240876" cy="3798943"/>
            <a:chOff x="1438152" y="2207188"/>
            <a:chExt cx="7598344" cy="2588669"/>
          </a:xfrm>
        </p:grpSpPr>
        <p:sp>
          <p:nvSpPr>
            <p:cNvPr id="30" name="Rectangle 29"/>
            <p:cNvSpPr/>
            <p:nvPr/>
          </p:nvSpPr>
          <p:spPr>
            <a:xfrm>
              <a:off x="1438152" y="2207188"/>
              <a:ext cx="4142097" cy="12125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50125" y="2207188"/>
              <a:ext cx="3286371" cy="2588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17" name="Rectangle 17"/>
            <p:cNvSpPr>
              <a:spLocks noChangeArrowheads="1"/>
            </p:cNvSpPr>
            <p:nvPr/>
          </p:nvSpPr>
          <p:spPr bwMode="auto">
            <a:xfrm>
              <a:off x="6617764" y="3291185"/>
              <a:ext cx="2346724" cy="107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tr-TR" altLang="en-US" sz="1600" b="1" dirty="0">
                  <a:solidFill>
                    <a:srgbClr val="444492"/>
                  </a:solidFill>
                </a:rPr>
                <a:t>Hem kronik kalp hem de akciğer </a:t>
              </a:r>
              <a:r>
                <a:rPr lang="tr-TR" altLang="en-US" sz="1600" b="1" dirty="0" smtClean="0">
                  <a:solidFill>
                    <a:srgbClr val="444492"/>
                  </a:solidFill>
                </a:rPr>
                <a:t>hastalığı  </a:t>
              </a:r>
              <a:r>
                <a:rPr lang="tr-TR" altLang="en-US" sz="1600" dirty="0">
                  <a:solidFill>
                    <a:srgbClr val="444492"/>
                  </a:solidFill>
                </a:rPr>
                <a:t>olanlarda 20 kat daha fazladır. </a:t>
              </a:r>
              <a:endParaRPr lang="en-US" altLang="en-US" sz="1600" baseline="30000" dirty="0">
                <a:solidFill>
                  <a:srgbClr val="444492"/>
                </a:solidFill>
              </a:endParaRPr>
            </a:p>
          </p:txBody>
        </p:sp>
        <p:sp>
          <p:nvSpPr>
            <p:cNvPr id="21518" name="TextBox 18"/>
            <p:cNvSpPr txBox="1">
              <a:spLocks noChangeArrowheads="1"/>
            </p:cNvSpPr>
            <p:nvPr/>
          </p:nvSpPr>
          <p:spPr bwMode="auto">
            <a:xfrm>
              <a:off x="6761564" y="2504375"/>
              <a:ext cx="133882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CA" altLang="en-US" sz="5400" b="1">
                  <a:solidFill>
                    <a:srgbClr val="00B0F0"/>
                  </a:solidFill>
                </a:rPr>
                <a:t>20x</a:t>
              </a:r>
            </a:p>
          </p:txBody>
        </p:sp>
        <p:pic>
          <p:nvPicPr>
            <p:cNvPr id="27" name="Picture 4" descr="https://d30y9cdsu7xlg0.cloudfront.net/png/42688-20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0926" t="-3821" r="-10926" b="-18031"/>
            <a:stretch/>
          </p:blipFill>
          <p:spPr bwMode="auto">
            <a:xfrm>
              <a:off x="5765284" y="2468897"/>
              <a:ext cx="894953" cy="1193271"/>
            </a:xfrm>
            <a:prstGeom prst="ellipse">
              <a:avLst/>
            </a:prstGeom>
            <a:noFill/>
            <a:ln w="38100">
              <a:noFill/>
            </a:ln>
          </p:spPr>
        </p:pic>
        <p:pic>
          <p:nvPicPr>
            <p:cNvPr id="28" name="Picture 12" descr="https://d30y9cdsu7xlg0.cloudfront.net/png/183057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910" y="3548188"/>
              <a:ext cx="667690" cy="8902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438152" y="3492793"/>
              <a:ext cx="4142097" cy="1298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22" name="Rectangle 22"/>
            <p:cNvSpPr>
              <a:spLocks noChangeArrowheads="1"/>
            </p:cNvSpPr>
            <p:nvPr/>
          </p:nvSpPr>
          <p:spPr bwMode="auto">
            <a:xfrm>
              <a:off x="3114589" y="3748836"/>
              <a:ext cx="246552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tr-TR" altLang="en-US" sz="1600" b="1" dirty="0">
                  <a:solidFill>
                    <a:srgbClr val="444492"/>
                  </a:solidFill>
                </a:rPr>
                <a:t>Kronik akciğer </a:t>
              </a:r>
              <a:r>
                <a:rPr lang="tr-TR" altLang="en-US" sz="1600" b="1" dirty="0" smtClean="0">
                  <a:solidFill>
                    <a:srgbClr val="444492"/>
                  </a:solidFill>
                </a:rPr>
                <a:t>hastalıkları </a:t>
              </a:r>
              <a:r>
                <a:rPr lang="tr-TR" altLang="en-US" sz="1600" dirty="0">
                  <a:solidFill>
                    <a:srgbClr val="444492"/>
                  </a:solidFill>
                </a:rPr>
                <a:t>olanlarda 12 kat daha fazladır.</a:t>
              </a:r>
              <a:endParaRPr lang="en-US" altLang="en-US" sz="1600" baseline="30000" dirty="0">
                <a:solidFill>
                  <a:srgbClr val="444492"/>
                </a:solidFill>
              </a:endParaRPr>
            </a:p>
          </p:txBody>
        </p:sp>
        <p:sp>
          <p:nvSpPr>
            <p:cNvPr id="21523" name="TextBox 23"/>
            <p:cNvSpPr txBox="1">
              <a:spLocks noChangeArrowheads="1"/>
            </p:cNvSpPr>
            <p:nvPr/>
          </p:nvSpPr>
          <p:spPr bwMode="auto">
            <a:xfrm>
              <a:off x="1990054" y="3715737"/>
              <a:ext cx="12137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CA" altLang="en-US" sz="4800" b="1">
                  <a:solidFill>
                    <a:srgbClr val="00B0F0"/>
                  </a:solidFill>
                </a:rPr>
                <a:t>12x</a:t>
              </a:r>
            </a:p>
          </p:txBody>
        </p:sp>
        <p:pic>
          <p:nvPicPr>
            <p:cNvPr id="32" name="Picture 4" descr="https://d30y9cdsu7xlg0.cloudfront.net/png/42688-20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0926" t="-3821" r="-10926" b="-18031"/>
            <a:stretch/>
          </p:blipFill>
          <p:spPr bwMode="auto">
            <a:xfrm>
              <a:off x="1456110" y="3690964"/>
              <a:ext cx="739631" cy="986175"/>
            </a:xfrm>
            <a:prstGeom prst="ellipse">
              <a:avLst/>
            </a:prstGeom>
            <a:noFill/>
            <a:ln w="38100">
              <a:noFill/>
            </a:ln>
          </p:spPr>
        </p:pic>
        <p:pic>
          <p:nvPicPr>
            <p:cNvPr id="38" name="Picture 12" descr="https://d30y9cdsu7xlg0.cloudfront.net/png/183057-200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9" y="2424765"/>
              <a:ext cx="606991" cy="8093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26" name="Rectangle 38"/>
            <p:cNvSpPr>
              <a:spLocks noChangeArrowheads="1"/>
            </p:cNvSpPr>
            <p:nvPr/>
          </p:nvSpPr>
          <p:spPr bwMode="auto">
            <a:xfrm>
              <a:off x="3059832" y="2347585"/>
              <a:ext cx="2350035" cy="830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tr-TR" altLang="en-US" sz="1600" b="1" dirty="0">
                  <a:solidFill>
                    <a:srgbClr val="444492"/>
                  </a:solidFill>
                </a:rPr>
                <a:t>Kronik kalp </a:t>
              </a:r>
              <a:r>
                <a:rPr lang="tr-TR" altLang="en-US" sz="1600" b="1" dirty="0" smtClean="0">
                  <a:solidFill>
                    <a:srgbClr val="444492"/>
                  </a:solidFill>
                </a:rPr>
                <a:t>hastalıkları </a:t>
              </a:r>
              <a:r>
                <a:rPr lang="tr-TR" altLang="en-US" sz="1600" dirty="0">
                  <a:solidFill>
                    <a:srgbClr val="444492"/>
                  </a:solidFill>
                </a:rPr>
                <a:t>olanlarda 5 kat daha fazladır.</a:t>
              </a:r>
              <a:endParaRPr lang="en-US" altLang="en-US" sz="1600" baseline="30000" dirty="0">
                <a:solidFill>
                  <a:srgbClr val="444492"/>
                </a:solidFill>
              </a:endParaRPr>
            </a:p>
          </p:txBody>
        </p:sp>
        <p:sp>
          <p:nvSpPr>
            <p:cNvPr id="21527" name="TextBox 39"/>
            <p:cNvSpPr txBox="1">
              <a:spLocks noChangeArrowheads="1"/>
            </p:cNvSpPr>
            <p:nvPr/>
          </p:nvSpPr>
          <p:spPr bwMode="auto">
            <a:xfrm>
              <a:off x="2123728" y="2380684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tr-TR" altLang="en-US" sz="4800" b="1">
                  <a:solidFill>
                    <a:srgbClr val="00B0F0"/>
                  </a:solidFill>
                </a:rPr>
                <a:t>5x</a:t>
              </a:r>
              <a:endParaRPr lang="en-CA" altLang="en-US" sz="4800" b="1">
                <a:solidFill>
                  <a:srgbClr val="00B0F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1000" y="6570664"/>
            <a:ext cx="1258888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3" name="Slide Number Placeholder 3"/>
          <p:cNvSpPr txBox="1">
            <a:spLocks/>
          </p:cNvSpPr>
          <p:nvPr/>
        </p:nvSpPr>
        <p:spPr bwMode="auto">
          <a:xfrm>
            <a:off x="381000" y="6308725"/>
            <a:ext cx="11874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5530CFD-F168-45B7-8390-7CA0EF1D9C27}" type="slidenum">
              <a:rPr lang="fr-FR" altLang="en-US" sz="1200">
                <a:solidFill>
                  <a:srgbClr val="A6A6A6"/>
                </a:solidFill>
                <a:latin typeface="Calibri" panose="020F0502020204030204" pitchFamily="34" charset="0"/>
              </a:rPr>
              <a:pPr algn="ctr" eaLnBrk="1" hangingPunct="1"/>
              <a:t>9</a:t>
            </a:fld>
            <a:endParaRPr lang="fr-FR" altLang="en-US" sz="120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110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919</Words>
  <Application>Microsoft Office PowerPoint</Application>
  <PresentationFormat>A4 Kağıt (210x297 mm)</PresentationFormat>
  <Paragraphs>165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Ofis Teması</vt:lpstr>
      <vt:lpstr>2_Office Theme</vt:lpstr>
      <vt:lpstr>HALK SAĞLIĞI GENEL MÜDÜRLÜĞÜ</vt:lpstr>
      <vt:lpstr>Slayt 2</vt:lpstr>
      <vt:lpstr>Slayt 3</vt:lpstr>
      <vt:lpstr> İnfluenzanın Bulaşıcılığı</vt:lpstr>
      <vt:lpstr>İnfluenzanın Ayırıcı Özellikleri </vt:lpstr>
      <vt:lpstr>Slayt 6</vt:lpstr>
      <vt:lpstr>65 Yaş Üstü Bireylerde İnfluenza Komplikasyonları  </vt:lpstr>
      <vt:lpstr>65 Yaş Üstü Bireylerde İnfluenzaya Bağlı Morbidite ve Mortalite</vt:lpstr>
      <vt:lpstr>İnfluenzaya Bağlı Kronik Hastalıkların Akut Ataklarında ve Ölümlerde Artış </vt:lpstr>
      <vt:lpstr>Yaşlılarda İnfluenza Aşılarının Etkinliği</vt:lpstr>
      <vt:lpstr>İnfluenza Aşılaması ve Mortalite Nedeni Spesifik Ölüm Üzerine Etkisi</vt:lpstr>
      <vt:lpstr>Türkiye’de İnfluenza Aşısı Önerilen  ve  SGK Geri Ödeme Kapsamında Yer Alan Risk Grupları</vt:lpstr>
      <vt:lpstr>İnflueza Aşı Önerisi  </vt:lpstr>
      <vt:lpstr>Yaşlılarda  Aşılanma Oranları, Türkiye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HALK SAĞLIĞI GENEL MÜDÜRLÜĞÜ</dc:title>
  <dc:creator>HÜSEYİN İLTER</dc:creator>
  <cp:lastModifiedBy>Administrator</cp:lastModifiedBy>
  <cp:revision>299</cp:revision>
  <cp:lastPrinted>2018-11-23T10:32:07Z</cp:lastPrinted>
  <dcterms:created xsi:type="dcterms:W3CDTF">2015-06-05T18:19:34Z</dcterms:created>
  <dcterms:modified xsi:type="dcterms:W3CDTF">2019-01-03T13:15:25Z</dcterms:modified>
</cp:coreProperties>
</file>